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3" r:id="rId3"/>
    <p:sldId id="270" r:id="rId4"/>
    <p:sldId id="271" r:id="rId5"/>
    <p:sldId id="266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249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6D303-E1B0-4597-BEE7-8224807E4FFC}" type="datetimeFigureOut">
              <a:rPr lang="pt-BR" smtClean="0"/>
              <a:t>05/07/2018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3D538-176F-49D8-A21B-A70A73A2AC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3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53311-C80E-4FBE-A1B9-626FBF6CC90C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9A86A-4D82-44DD-B816-523EE38FA1C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25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apresentação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</a:t>
            </a:r>
            <a:r>
              <a:rPr lang="en-US" baseline="0" dirty="0" smtClean="0"/>
              <a:t> 4:3 </a:t>
            </a:r>
            <a:r>
              <a:rPr lang="en-US" baseline="0" dirty="0" err="1" smtClean="0"/>
              <a:t>faz</a:t>
            </a:r>
            <a:r>
              <a:rPr lang="en-US" baseline="0" dirty="0" smtClean="0"/>
              <a:t> parte da </a:t>
            </a:r>
            <a:r>
              <a:rPr lang="en-US" baseline="0" dirty="0" err="1" smtClean="0"/>
              <a:t>identidade</a:t>
            </a:r>
            <a:r>
              <a:rPr lang="en-US" baseline="0" dirty="0" smtClean="0"/>
              <a:t> visual do </a:t>
            </a:r>
            <a:r>
              <a:rPr lang="en-US" baseline="0" dirty="0" err="1" smtClean="0"/>
              <a:t>Governo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Grosso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Existe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disponível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formatos</a:t>
            </a:r>
            <a:r>
              <a:rPr lang="en-US" baseline="0" dirty="0" smtClean="0"/>
              <a:t> 4:3 (</a:t>
            </a:r>
            <a:r>
              <a:rPr lang="en-US" baseline="0" dirty="0" err="1" smtClean="0"/>
              <a:t>convencional</a:t>
            </a:r>
            <a:r>
              <a:rPr lang="en-US" baseline="0" dirty="0" smtClean="0"/>
              <a:t>) e 16:9 (widescreen)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</a:t>
            </a:r>
            <a:r>
              <a:rPr lang="en-US" baseline="0" dirty="0" err="1" smtClean="0"/>
              <a:t>imagens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fundo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deverão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alteradas</a:t>
            </a:r>
            <a:r>
              <a:rPr lang="en-US" baseline="0" dirty="0" smtClean="0"/>
              <a:t>, e </a:t>
            </a:r>
            <a:r>
              <a:rPr lang="en-US" baseline="0" dirty="0" err="1" smtClean="0"/>
              <a:t>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anotações</a:t>
            </a:r>
            <a:r>
              <a:rPr lang="en-US" baseline="0" dirty="0" smtClean="0"/>
              <a:t> as </a:t>
            </a:r>
            <a:r>
              <a:rPr lang="en-US" baseline="0" dirty="0" err="1" smtClean="0"/>
              <a:t>especificações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Caso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dúvida</a:t>
            </a:r>
            <a:r>
              <a:rPr lang="en-US" baseline="0" dirty="0" smtClean="0"/>
              <a:t>, favor </a:t>
            </a:r>
            <a:r>
              <a:rPr lang="en-US" baseline="0" dirty="0" err="1" smtClean="0"/>
              <a:t>entrar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contato</a:t>
            </a:r>
            <a:r>
              <a:rPr lang="en-US" baseline="0" dirty="0" smtClean="0"/>
              <a:t> com o GCOM – </a:t>
            </a:r>
            <a:r>
              <a:rPr lang="en-US" baseline="0" dirty="0" err="1" smtClean="0"/>
              <a:t>Gabinete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Comuncicação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 </a:t>
            </a:r>
            <a:r>
              <a:rPr lang="en-US" baseline="0" dirty="0" err="1" smtClean="0"/>
              <a:t>capa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temos</a:t>
            </a:r>
            <a:r>
              <a:rPr lang="en-US" baseline="0" dirty="0" smtClean="0"/>
              <a:t> de forma </a:t>
            </a:r>
            <a:r>
              <a:rPr lang="en-US" baseline="0" dirty="0" err="1" smtClean="0"/>
              <a:t>ilustrativa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título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apresentação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fonte</a:t>
            </a:r>
            <a:r>
              <a:rPr lang="en-US" baseline="0" dirty="0" smtClean="0"/>
              <a:t> Calibri </a:t>
            </a:r>
            <a:r>
              <a:rPr lang="en-US" baseline="0" dirty="0" err="1" smtClean="0"/>
              <a:t>corpo</a:t>
            </a:r>
            <a:r>
              <a:rPr lang="en-US" baseline="0" dirty="0" smtClean="0"/>
              <a:t> 20, bold e </a:t>
            </a:r>
            <a:r>
              <a:rPr lang="en-US" baseline="0" dirty="0" err="1" smtClean="0"/>
              <a:t>centralizada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caiba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quebrar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baixo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seguindo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padrão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subtítulo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fonte</a:t>
            </a:r>
            <a:r>
              <a:rPr lang="en-US" baseline="0" dirty="0" smtClean="0"/>
              <a:t> Calibri </a:t>
            </a:r>
            <a:r>
              <a:rPr lang="en-US" baseline="0" dirty="0" err="1" smtClean="0"/>
              <a:t>corpo</a:t>
            </a:r>
            <a:r>
              <a:rPr lang="en-US" baseline="0" dirty="0" smtClean="0"/>
              <a:t> 16, regular e </a:t>
            </a:r>
            <a:r>
              <a:rPr lang="en-US" baseline="0" dirty="0" err="1" smtClean="0"/>
              <a:t>centralizada</a:t>
            </a:r>
            <a:r>
              <a:rPr lang="en-US" baseline="0" dirty="0" smtClean="0"/>
              <a:t>. O </a:t>
            </a:r>
            <a:r>
              <a:rPr lang="en-US" baseline="0" dirty="0" err="1" smtClean="0"/>
              <a:t>padrão</a:t>
            </a:r>
            <a:r>
              <a:rPr lang="en-US" baseline="0" dirty="0" smtClean="0"/>
              <a:t> das </a:t>
            </a:r>
            <a:r>
              <a:rPr lang="en-US" baseline="0" dirty="0" err="1" smtClean="0"/>
              <a:t>transições</a:t>
            </a:r>
            <a:r>
              <a:rPr lang="en-US" baseline="0" dirty="0" smtClean="0"/>
              <a:t> de slides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alterado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4BDC7-DD2E-1E49-B7CE-8F6775E9A2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47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39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12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9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83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7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95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8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23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41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34D8-E7D3-4D5A-B015-5128FD35CD55}" type="datetimeFigureOut">
              <a:rPr lang="pt-BR" smtClean="0"/>
              <a:pPr/>
              <a:t>05/07/2018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0DBE9-6E1A-44D9-846E-C5E60ED46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92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 - Apresentação Gov - 4-3-07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7668" y="3005817"/>
            <a:ext cx="432646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21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121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Elaboração</a:t>
            </a:r>
            <a:r>
              <a:rPr lang="en-US" sz="2000" b="1" dirty="0" smtClean="0">
                <a:solidFill>
                  <a:srgbClr val="121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PTA/LOA 2019</a:t>
            </a:r>
            <a:r>
              <a:rPr lang="en-US" b="1" dirty="0" smtClean="0">
                <a:solidFill>
                  <a:srgbClr val="121873"/>
                </a:solidFill>
              </a:rPr>
              <a:t> </a:t>
            </a:r>
          </a:p>
          <a:p>
            <a:pPr algn="ctr"/>
            <a:endParaRPr lang="en-US" b="1" dirty="0" smtClean="0">
              <a:solidFill>
                <a:srgbClr val="121873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121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Glória Maria da Silva Melo</a:t>
            </a:r>
          </a:p>
          <a:p>
            <a:pPr algn="ctr"/>
            <a:r>
              <a:rPr lang="en-US" sz="1200" b="1" dirty="0" smtClean="0">
                <a:solidFill>
                  <a:srgbClr val="121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Coordenadora de Programação Orçamentária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27668" y="3578410"/>
            <a:ext cx="4326465" cy="0"/>
          </a:xfrm>
          <a:prstGeom prst="line">
            <a:avLst/>
          </a:prstGeom>
          <a:ln>
            <a:solidFill>
              <a:srgbClr val="1218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s SEPLAN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840" y="2832947"/>
            <a:ext cx="5063744" cy="1463040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4150301" y="5205133"/>
            <a:ext cx="4326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Cuiabá-MT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05/07/2018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5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b="1" dirty="0" smtClean="0"/>
              <a:t>PROCESSO DE ELABORAÇÃO DO PTA-LOA 2019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latin typeface="Times New Roman" pitchFamily="18" charset="0"/>
                <a:cs typeface="Times New Roman" pitchFamily="18" charset="0"/>
              </a:rPr>
              <a:t>PORTARIA Nº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024/2018/SEPLAN/MT (</a:t>
            </a:r>
            <a:r>
              <a:rPr lang="pt-B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D.O de 25/06/2018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i="1" dirty="0">
                <a:latin typeface="Times New Roman" pitchFamily="18" charset="0"/>
                <a:cs typeface="Times New Roman" pitchFamily="18" charset="0"/>
              </a:rPr>
              <a:t>Dispõe sobre o processo de Elaboração do Plano de Trabalho Anual e da Lei Orçamentária Anual -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PTA/LOA 2019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Papel dos atores envolvidos (órgão central;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UOs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/NGER etc.)  ;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Agenda de Trabalho;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Registro e lançamento da proposta  (FIPLAN);</a:t>
            </a:r>
          </a:p>
          <a:p>
            <a:pPr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Período de </a:t>
            </a:r>
            <a:r>
              <a:rPr lang="pt-BR" sz="32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 de jul a 24 de ago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p/ elaboração PTA/LOA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UOs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Ajustes na proposta de </a:t>
            </a:r>
            <a:r>
              <a:rPr lang="pt-BR" sz="32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10 a 12 de set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2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NORMAS ELABORAÇÃO DA PROPOSTA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3261" y="1274620"/>
            <a:ext cx="10515600" cy="519223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Constituição </a:t>
            </a: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Federal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CF/CE;</a:t>
            </a:r>
            <a:endParaRPr lang="pt-BR" alt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Lei de Responsabilidade Fiscal –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LRF (responsabilidade c/foco equilíbrio)</a:t>
            </a:r>
            <a:endParaRPr lang="pt-BR" alt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Lei nº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4.320/64 (normas gerais de direito financeiro)</a:t>
            </a:r>
            <a:endParaRPr lang="pt-BR" alt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Plano Plurianual – PPA 2016-2019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Lei de Diretrizes Orçamentárias – LDO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endParaRPr lang="pt-BR" alt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Manual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Técnico de orçamento – MTO 2019;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Manual de Contabilidade Aplicado ao setor público - MCASP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Outras legislações especificas (Ex: Portarias STN/SOF 163, Leis,</a:t>
            </a:r>
            <a:r>
              <a:rPr lang="pt-BR" alt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pt-BR" alt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082145" y="1149928"/>
            <a:ext cx="5070764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A elaboração da LOA deverá observar as limitações legais em relação aos gastos e às receitas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6600" dirty="0" smtClean="0"/>
          </a:p>
          <a:p>
            <a:pPr algn="ctr">
              <a:buNone/>
            </a:pPr>
            <a:r>
              <a:rPr lang="pt-BR" sz="6600" dirty="0" smtClean="0">
                <a:solidFill>
                  <a:srgbClr val="000066"/>
                </a:solidFill>
              </a:rPr>
              <a:t>PRINCIPAIS ALTERAÇÕES</a:t>
            </a:r>
            <a:endParaRPr lang="pt-BR" sz="6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787"/>
            <a:ext cx="10515600" cy="88951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Alteração na metodologia do “Teto”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4855"/>
            <a:ext cx="10515600" cy="533185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Mudança na metodologia de distribuição  dos “tetos” para programação das despesas – 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Limites por Grupo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Natureza de Despesa –GND/FONTE.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Motivação: Necessidade de controle das despesas primárias correntes, conforme Emenda Constitucional nº 81/2017 (ADCT) que instituiu o Regime de Recuperação Fiscal e estabeleceu limites às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DPCs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Realização de agendas técnicas (SEPLAN e </a:t>
            </a:r>
            <a:r>
              <a:rPr lang="pt-B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UOs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para tratar dos tetos/capacidade de financiamento das </a:t>
            </a:r>
            <a:r>
              <a:rPr lang="pt-B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UOs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Quando será disponibilizado o teto? 16 de julho/2018</a:t>
            </a:r>
            <a:endParaRPr lang="pt-BR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0697"/>
            <a:ext cx="10515600" cy="74066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MUDANÇAS NA PORTARIA 163/2001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2377" y="1274618"/>
            <a:ext cx="10515600" cy="4891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PORTARIA SOF/STN Nº 02 DE 30/10/2017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(normas gerais de consolidação contas públicas)</a:t>
            </a:r>
          </a:p>
          <a:p>
            <a:pPr marL="0" indent="0" algn="just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Criação da Modalidade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“92 - aplicação direta de recursos recebidos de outros entes da federação decorrentes de delegação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ou descentralização”;</a:t>
            </a:r>
          </a:p>
          <a:p>
            <a:pPr marL="0" indent="0" algn="just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Criação do novo elemento de despesa “40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erviços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de tecnologia da informação e comunicação (pessoa jurídica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0" indent="0" algn="just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Alteração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 conceito e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especificação do elemento de despesa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39 – Serviços de Pessoa Jurídica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exclui as despesas orçamentárias da prestação de serviços de pessoas jurídicas relativas aos serviços de tecnologia da informação e comunicação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71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9591"/>
            <a:ext cx="10515600" cy="52157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>Mudanças no Módulo FIPLAN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694219"/>
          </a:xfrm>
        </p:spPr>
        <p:txBody>
          <a:bodyPr>
            <a:normAutofit fontScale="55000" lnSpcReduction="20000"/>
          </a:bodyPr>
          <a:lstStyle/>
          <a:p>
            <a:pPr>
              <a:buFont typeface="Wingdings"/>
              <a:buChar char="Ø"/>
            </a:pPr>
            <a:r>
              <a:rPr lang="pt-BR" sz="5900" dirty="0" smtClean="0">
                <a:latin typeface="Times New Roman" pitchFamily="18" charset="0"/>
                <a:cs typeface="Times New Roman" pitchFamily="18" charset="0"/>
              </a:rPr>
              <a:t>Tetos por Grupo /Relatórios;</a:t>
            </a:r>
          </a:p>
          <a:p>
            <a:pPr>
              <a:buNone/>
            </a:pPr>
            <a:endParaRPr lang="pt-BR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/>
              <a:buChar char="Ø"/>
            </a:pPr>
            <a:r>
              <a:rPr lang="pt-BR" sz="5900" dirty="0" smtClean="0">
                <a:latin typeface="Times New Roman" pitchFamily="18" charset="0"/>
                <a:cs typeface="Times New Roman" pitchFamily="18" charset="0"/>
              </a:rPr>
              <a:t>No lançamento das Memórias de Cálculo a programação da despesa não será mais mensalizada;</a:t>
            </a:r>
          </a:p>
          <a:p>
            <a:pPr algn="just">
              <a:buNone/>
            </a:pPr>
            <a:r>
              <a:rPr lang="pt-BR" sz="59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pt-BR" sz="5900" b="1" dirty="0" smtClean="0">
                <a:latin typeface="Times New Roman" pitchFamily="18" charset="0"/>
                <a:cs typeface="Times New Roman" pitchFamily="18" charset="0"/>
              </a:rPr>
              <a:t>Motivação</a:t>
            </a:r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  Facilitar e dar maior agilidade ao processo de programação da despesa</a:t>
            </a:r>
          </a:p>
          <a:p>
            <a:pPr algn="just">
              <a:buNone/>
            </a:pPr>
            <a:endParaRPr lang="pt-BR" sz="51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>
              <a:buNone/>
            </a:pPr>
            <a:r>
              <a:rPr lang="pt-BR" sz="5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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O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400" dirty="0">
                <a:latin typeface="Times New Roman" pitchFamily="18" charset="0"/>
                <a:cs typeface="Times New Roman" pitchFamily="18" charset="0"/>
              </a:rPr>
              <a:t>resultado da multiplicação da quantidade do item de despesa x valor unitário = </a:t>
            </a:r>
            <a:r>
              <a:rPr lang="pt-BR" sz="54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valor inteiro</a:t>
            </a:r>
            <a:endParaRPr lang="pt-BR" sz="5100" b="1" u="sng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_Motivação</a:t>
            </a:r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:  adequação dos valores parciais das despesas para fins de compatibilização  e consolidação dos valores globais do  Orçamento Geral do Estado;  </a:t>
            </a:r>
          </a:p>
          <a:p>
            <a:pPr>
              <a:buNone/>
            </a:pPr>
            <a:endParaRPr lang="pt-BR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5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 </a:t>
            </a:r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Campo registro analítico da proposta/Relatório.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49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2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INFORMES GERAIS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0436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Manual Técnico de Orçamento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t-BR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MTO 2019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vai estar disponível no sítio da SEPLAN- Link Manuais a partir do dia </a:t>
            </a:r>
            <a:r>
              <a:rPr lang="pt-BR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16/07/2018;</a:t>
            </a:r>
          </a:p>
          <a:p>
            <a:pPr marL="0" indent="0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Atenção: Utilizar O MTO 2019 como Instrumento de apoio a Elaboração da Proposta Orçamentária;</a:t>
            </a:r>
          </a:p>
          <a:p>
            <a:pPr marL="0" indent="0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Disponibilização do </a:t>
            </a:r>
            <a:r>
              <a:rPr lang="pt-BR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TUTORIAL DE APOIO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(atualizado) para auxiliar o lançamento do PTA/LOA no FIPLAN;</a:t>
            </a:r>
          </a:p>
          <a:p>
            <a:pPr marL="0" indent="0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Apoio Técnico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da SEPLAN (Vide relação de consultores da SO/SP no MTO).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1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673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PROCESSO DE ELABORAÇÃO DO PTA-LOA 2019</vt:lpstr>
      <vt:lpstr>NORMAS ELABORAÇÃO DA PROPOSTA</vt:lpstr>
      <vt:lpstr>Apresentação do PowerPoint</vt:lpstr>
      <vt:lpstr>Alteração na metodologia do “Teto”</vt:lpstr>
      <vt:lpstr>MUDANÇAS NA PORTARIA 163/2001</vt:lpstr>
      <vt:lpstr>Mudanças no Módulo FIPLAN</vt:lpstr>
      <vt:lpstr>INFORMES GERAIS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GLORIA MARIA DA SILVA</dc:creator>
  <cp:lastModifiedBy>Claudenil Pereira de Pinho e Costa</cp:lastModifiedBy>
  <cp:revision>95</cp:revision>
  <cp:lastPrinted>2018-07-03T16:31:28Z</cp:lastPrinted>
  <dcterms:created xsi:type="dcterms:W3CDTF">2018-06-20T22:01:37Z</dcterms:created>
  <dcterms:modified xsi:type="dcterms:W3CDTF">2018-07-05T19:47:12Z</dcterms:modified>
</cp:coreProperties>
</file>