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357" r:id="rId3"/>
    <p:sldId id="397" r:id="rId4"/>
    <p:sldId id="398" r:id="rId5"/>
    <p:sldId id="385" r:id="rId6"/>
    <p:sldId id="386" r:id="rId7"/>
    <p:sldId id="389" r:id="rId8"/>
    <p:sldId id="387" r:id="rId9"/>
    <p:sldId id="390" r:id="rId10"/>
    <p:sldId id="391" r:id="rId11"/>
    <p:sldId id="392" r:id="rId12"/>
    <p:sldId id="394" r:id="rId13"/>
    <p:sldId id="388" r:id="rId14"/>
    <p:sldId id="393" r:id="rId15"/>
    <p:sldId id="395" r:id="rId16"/>
    <p:sldId id="396" r:id="rId17"/>
    <p:sldId id="383" r:id="rId18"/>
    <p:sldId id="356" r:id="rId1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Soares Duarte" initials="PSD" lastIdx="1" clrIdx="0">
    <p:extLst>
      <p:ext uri="{19B8F6BF-5375-455C-9EA6-DF929625EA0E}">
        <p15:presenceInfo xmlns:p15="http://schemas.microsoft.com/office/powerpoint/2012/main" userId="Patricia Soares Du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675C1CC5-D4CC-408A-A4B6-42D334E61287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7B5EA3A-4910-421C-901A-0B673FFF7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8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93CB81D3-4F31-4B20-9F1A-E1843B2ABAEC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F67E1A5-F5AB-47C2-A543-EA1438337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0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89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12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797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13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5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47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54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58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3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6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18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7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40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1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9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03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10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85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18-FD0C-4F9C-906E-9CC11B9F7D78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E16-8C34-4BD0-A6C9-8365FF2643B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A33-DC51-436A-9478-A2CE94AEE10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78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5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3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7CA-BC11-4256-A2B9-2E22B708D6C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4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131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7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9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4918-B2B4-49EB-B217-9F33F81EB22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880-F172-4936-B7AA-698E149A2BF7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77B-2DCE-4950-B002-C123219AD3D4}" type="datetime1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C8C6-3D6A-41AC-AE1A-0F3CE1E9C345}" type="datetime1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E83A-8F0C-498E-8A44-BAB6576742A8}" type="datetime1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6EF2-D482-418B-8078-5BA8D08655A8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80A3-4146-4DCF-99C2-CC5D65F93E32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1B76-31CF-4BBD-8E36-6B9887B3E2F1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0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plag.mt.gov.br/index.php?pg=ver&amp;id=6269&amp;c=114&amp;sub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26088" y="1980511"/>
            <a:ext cx="4377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232C79"/>
                </a:solidFill>
              </a:rPr>
              <a:t>RAG </a:t>
            </a:r>
            <a:r>
              <a:rPr lang="pt-BR" sz="4500" b="1" dirty="0" smtClean="0">
                <a:solidFill>
                  <a:srgbClr val="232C79"/>
                </a:solidFill>
              </a:rPr>
              <a:t>2021</a:t>
            </a:r>
            <a:endParaRPr lang="pt-BR" sz="4500" b="1" dirty="0">
              <a:solidFill>
                <a:srgbClr val="232C79"/>
              </a:solidFill>
            </a:endParaRPr>
          </a:p>
          <a:p>
            <a:pPr algn="ctr"/>
            <a:endParaRPr lang="pt-BR" sz="4500" b="1" dirty="0">
              <a:solidFill>
                <a:srgbClr val="232C79"/>
              </a:solidFill>
            </a:endParaRPr>
          </a:p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Tutorial Funcionalidades Administrador Setorial</a:t>
            </a:r>
            <a:endParaRPr lang="pt-BR" sz="4500" dirty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9" y="3064607"/>
            <a:ext cx="2956235" cy="7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2398" y="688628"/>
            <a:ext cx="8882090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b="1" dirty="0"/>
              <a:t>2</a:t>
            </a:r>
            <a:r>
              <a:rPr lang="pt-BR" sz="1600" b="1" dirty="0" smtClean="0"/>
              <a:t>. Definição de Permissão de Acesso</a:t>
            </a:r>
            <a:endParaRPr lang="pt-BR" sz="1600" b="1" dirty="0"/>
          </a:p>
          <a:p>
            <a:pPr algn="just">
              <a:defRPr/>
            </a:pPr>
            <a:r>
              <a:rPr lang="pt-BR" sz="1600" dirty="0" smtClean="0"/>
              <a:t>Após </a:t>
            </a:r>
            <a:r>
              <a:rPr lang="pt-BR" sz="1600" dirty="0"/>
              <a:t>o Cadastro do Usuário, o Administrador Setorial deverá cadastrar a </a:t>
            </a:r>
            <a:r>
              <a:rPr lang="pt-BR" sz="1600" dirty="0" smtClean="0"/>
              <a:t>permissão </a:t>
            </a:r>
            <a:r>
              <a:rPr lang="pt-BR" sz="1600" dirty="0"/>
              <a:t>deste novo usuário, ou seja, deve definir o nível de acesso em relação </a:t>
            </a:r>
            <a:r>
              <a:rPr lang="pt-BR" sz="1600" dirty="0" smtClean="0"/>
              <a:t>aos itens (Programa e/ou Ação) a serem visualizados.</a:t>
            </a:r>
          </a:p>
          <a:p>
            <a:pPr algn="just">
              <a:defRPr/>
            </a:pPr>
            <a:endParaRPr lang="pt-BR" sz="1600" dirty="0" smtClean="0"/>
          </a:p>
          <a:p>
            <a:pPr algn="just">
              <a:defRPr/>
            </a:pPr>
            <a:r>
              <a:rPr lang="pt-BR" sz="1600" dirty="0" smtClean="0"/>
              <a:t>Ressaltando que no RAG a edição é exclusiva do Responsável por Programa </a:t>
            </a:r>
            <a:r>
              <a:rPr lang="pt-BR" sz="1600" dirty="0" smtClean="0"/>
              <a:t>e/ou </a:t>
            </a:r>
            <a:r>
              <a:rPr lang="pt-BR" sz="1600" dirty="0" smtClean="0"/>
              <a:t>Ação e neste caso a informação de Cadastro e Permissão é automaticamente carregada do FIPLAN.</a:t>
            </a:r>
          </a:p>
          <a:p>
            <a:pPr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Para definir a Permissão de Acesso a um usuário, o Administrador deve clicar em “RAG”, no menu principal e selecionar a opção “Permissões”.</a:t>
            </a: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67" y="3906757"/>
            <a:ext cx="2270139" cy="157123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205056" y="4971877"/>
            <a:ext cx="1976425" cy="376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b="32165"/>
          <a:stretch/>
        </p:blipFill>
        <p:spPr>
          <a:xfrm>
            <a:off x="434522" y="3068960"/>
            <a:ext cx="2131562" cy="3568722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11560" y="5949280"/>
            <a:ext cx="15944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ector de seta reta 87"/>
          <p:cNvCxnSpPr>
            <a:cxnSpLocks/>
          </p:cNvCxnSpPr>
          <p:nvPr/>
        </p:nvCxnSpPr>
        <p:spPr>
          <a:xfrm flipV="1">
            <a:off x="2195736" y="5435896"/>
            <a:ext cx="925796" cy="7294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1" y="1801716"/>
            <a:ext cx="8181975" cy="27146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5249" y="836712"/>
            <a:ext cx="8784201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Primeiramente deverá ser selecionado o “Órgão” e “UO”, caso o Administrador Setorial esteja vinculado a mais de uma destas opções.</a:t>
            </a:r>
          </a:p>
          <a:p>
            <a:pPr lvl="0"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2420888"/>
            <a:ext cx="1872208" cy="312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ector de seta reta 87"/>
          <p:cNvCxnSpPr>
            <a:cxnSpLocks/>
          </p:cNvCxnSpPr>
          <p:nvPr/>
        </p:nvCxnSpPr>
        <p:spPr>
          <a:xfrm flipH="1">
            <a:off x="2123728" y="1719881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87"/>
          <p:cNvCxnSpPr>
            <a:cxnSpLocks/>
          </p:cNvCxnSpPr>
          <p:nvPr/>
        </p:nvCxnSpPr>
        <p:spPr>
          <a:xfrm flipH="1">
            <a:off x="3995936" y="1717160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149241" y="5123916"/>
            <a:ext cx="5365798" cy="11835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IMPORTANTE: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a única opção possível para novos usuários, que não são os responsáveis diretos por algum item do PTA, é a opção de “Visualização”, ou seja, não sendo possível </a:t>
            </a:r>
            <a:r>
              <a:rPr lang="pt-BR" sz="1400" smtClean="0">
                <a:solidFill>
                  <a:prstClr val="black"/>
                </a:solidFill>
                <a:latin typeface="Calibri"/>
              </a:rPr>
              <a:t>a Edição.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63888" y="2420888"/>
            <a:ext cx="2880320" cy="312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de seta reta 87"/>
          <p:cNvCxnSpPr>
            <a:cxnSpLocks/>
          </p:cNvCxnSpPr>
          <p:nvPr/>
        </p:nvCxnSpPr>
        <p:spPr>
          <a:xfrm flipV="1">
            <a:off x="4444644" y="4228775"/>
            <a:ext cx="1118807" cy="6239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3"/>
            <a:ext cx="9144000" cy="532859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501497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351" y="620688"/>
            <a:ext cx="8945138" cy="10772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Logo após selecionar as informações sobre Órgão e UO, deverá ser selecionado o item (Programa ou Ação) para o qual se deseja definir a Permissão para determinado usuário. Depois clicar em “Buscar” para selecionar o usuário, digitando seu nome para localizá-lo.</a:t>
            </a:r>
          </a:p>
          <a:p>
            <a:pPr lvl="0"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4844" y="3106350"/>
            <a:ext cx="4355148" cy="25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de seta reta 87"/>
          <p:cNvCxnSpPr>
            <a:cxnSpLocks/>
          </p:cNvCxnSpPr>
          <p:nvPr/>
        </p:nvCxnSpPr>
        <p:spPr>
          <a:xfrm flipH="1">
            <a:off x="2555776" y="2479572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730551" y="5204052"/>
            <a:ext cx="1580728" cy="264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ector de seta reta 87"/>
          <p:cNvCxnSpPr>
            <a:cxnSpLocks/>
          </p:cNvCxnSpPr>
          <p:nvPr/>
        </p:nvCxnSpPr>
        <p:spPr>
          <a:xfrm flipH="1">
            <a:off x="3372388" y="5013176"/>
            <a:ext cx="1098363" cy="313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511660" y="3989345"/>
            <a:ext cx="2088232" cy="303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ector de seta reta 87"/>
          <p:cNvCxnSpPr>
            <a:cxnSpLocks/>
          </p:cNvCxnSpPr>
          <p:nvPr/>
        </p:nvCxnSpPr>
        <p:spPr>
          <a:xfrm flipH="1">
            <a:off x="3617653" y="3841607"/>
            <a:ext cx="1098363" cy="313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3" y="737177"/>
            <a:ext cx="4818004" cy="27638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852935"/>
            <a:ext cx="2592288" cy="144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ector de seta reta 87"/>
          <p:cNvCxnSpPr>
            <a:cxnSpLocks/>
          </p:cNvCxnSpPr>
          <p:nvPr/>
        </p:nvCxnSpPr>
        <p:spPr>
          <a:xfrm flipH="1">
            <a:off x="2635345" y="2214321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5" y="3795401"/>
            <a:ext cx="8986806" cy="258592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36447" y="4458690"/>
            <a:ext cx="2311817" cy="23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>
            <a:off x="6312519" y="3738526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5555708" y="1598499"/>
            <a:ext cx="3451773" cy="11835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1600" dirty="0">
                <a:solidFill>
                  <a:prstClr val="black"/>
                </a:solidFill>
              </a:rPr>
              <a:t>Selecione o usuário e depois clique na opção “Permissão de Visualizar”.</a:t>
            </a:r>
          </a:p>
        </p:txBody>
      </p:sp>
    </p:spTree>
    <p:extLst>
      <p:ext uri="{BB962C8B-B14F-4D97-AF65-F5344CB8AC3E}">
        <p14:creationId xmlns:p14="http://schemas.microsoft.com/office/powerpoint/2010/main" val="17917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1190" y="737177"/>
            <a:ext cx="8784201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remover qualquer usuário, clique sobre o nome dele na lista de Permissões de determinado item e clique em “Remover Usuário”.</a:t>
            </a:r>
          </a:p>
          <a:p>
            <a:pPr lvl="0"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Ressaltando que só podem ser excluídos usuários de Visualização, a edição só pode ser alterada via FIPLAN, e o módulo RAG/MONITORA receberá estas informações automaticamente, via integração.</a:t>
            </a:r>
            <a:endParaRPr lang="pt-BR" sz="1600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2462"/>
            <a:ext cx="9144001" cy="34480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5011" y="5278615"/>
            <a:ext cx="30268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ector de seta reta 87"/>
          <p:cNvCxnSpPr>
            <a:cxnSpLocks/>
          </p:cNvCxnSpPr>
          <p:nvPr/>
        </p:nvCxnSpPr>
        <p:spPr>
          <a:xfrm flipH="1">
            <a:off x="2051721" y="4558535"/>
            <a:ext cx="108012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5011" y="4008413"/>
            <a:ext cx="2311817" cy="23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ector de seta reta 87"/>
          <p:cNvCxnSpPr>
            <a:cxnSpLocks/>
          </p:cNvCxnSpPr>
          <p:nvPr/>
        </p:nvCxnSpPr>
        <p:spPr>
          <a:xfrm flipH="1">
            <a:off x="2267745" y="3336812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1190" y="737177"/>
            <a:ext cx="8784201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b="1" dirty="0" smtClean="0"/>
              <a:t>3. </a:t>
            </a:r>
            <a:r>
              <a:rPr lang="pt-BR" sz="1600" b="1" dirty="0" smtClean="0">
                <a:solidFill>
                  <a:prstClr val="black"/>
                </a:solidFill>
              </a:rPr>
              <a:t>Geração </a:t>
            </a:r>
            <a:r>
              <a:rPr lang="pt-BR" sz="1600" b="1" dirty="0">
                <a:solidFill>
                  <a:prstClr val="black"/>
                </a:solidFill>
              </a:rPr>
              <a:t>de Relatórios para acompanhamento </a:t>
            </a:r>
            <a:r>
              <a:rPr lang="pt-BR" sz="1600" b="1" dirty="0" smtClean="0">
                <a:solidFill>
                  <a:prstClr val="black"/>
                </a:solidFill>
              </a:rPr>
              <a:t>setorial</a:t>
            </a:r>
          </a:p>
          <a:p>
            <a:pPr lvl="0" algn="just"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Alguns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latórios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controle das informações da Unidade Setorial, ainda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estão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desenvolvimento, tal como o </a:t>
            </a:r>
            <a:r>
              <a:rPr lang="pt-BR" sz="1600" dirty="0"/>
              <a:t>“Relatório de Permissões de Acesso</a:t>
            </a:r>
            <a:r>
              <a:rPr lang="pt-BR" sz="1600" dirty="0" smtClean="0"/>
              <a:t>”, e a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ssim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que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concluído, será disponibilizado ao perfil de Administrador Setorial. </a:t>
            </a:r>
          </a:p>
          <a:p>
            <a:pPr lvl="0" algn="just">
              <a:defRPr/>
            </a:pPr>
            <a:endParaRPr lang="pt-BR" sz="16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O “</a:t>
            </a:r>
            <a:r>
              <a:rPr lang="pt-BR" sz="1600" dirty="0" smtClean="0"/>
              <a:t>Relatório </a:t>
            </a:r>
            <a:r>
              <a:rPr lang="pt-BR" sz="1600" dirty="0"/>
              <a:t>de Pendências de </a:t>
            </a:r>
            <a:r>
              <a:rPr lang="pt-BR" sz="1600" dirty="0" smtClean="0"/>
              <a:t>Preenchimento” </a:t>
            </a:r>
            <a:r>
              <a:rPr lang="pt-BR" sz="1600" dirty="0" smtClean="0"/>
              <a:t>poderá ser utilizado para acompanhamento do preenchimento das ações e programas, este relatório leva em consideração o preenchimento (em percentual) das questões orientadoras inseridas no Módulo RAG, para melhor análise e avaliação dos itens.</a:t>
            </a: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3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677" y="2857603"/>
            <a:ext cx="8841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4500" b="1" dirty="0" smtClean="0">
                <a:solidFill>
                  <a:prstClr val="white"/>
                </a:solidFill>
                <a:latin typeface="Calibri"/>
              </a:rPr>
              <a:t>Obrigado!</a:t>
            </a:r>
            <a:endParaRPr lang="pt-BR" sz="45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6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P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028"/>
            <a:ext cx="9144000" cy="7036028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815686" y="5372099"/>
            <a:ext cx="7512627" cy="1361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Secretaria Adjunta de Planejamento e Gestão de Políticas Públicas - SAPGPP</a:t>
            </a:r>
          </a:p>
          <a:p>
            <a:pPr algn="ctr"/>
            <a:r>
              <a:rPr lang="pt-BR" dirty="0" smtClean="0"/>
              <a:t>Superintendência de Formulações, Monitoramento e Avaliações - SFMA</a:t>
            </a:r>
          </a:p>
          <a:p>
            <a:pPr algn="ctr"/>
            <a:r>
              <a:rPr lang="pt-BR" dirty="0" smtClean="0"/>
              <a:t>Coordenadoria de Monitoramento e Avaliação - CMA</a:t>
            </a:r>
          </a:p>
          <a:p>
            <a:pPr algn="ctr"/>
            <a:r>
              <a:rPr lang="pt-BR" dirty="0" smtClean="0"/>
              <a:t>(e-mail: monitora@seplan.mt.gov.br)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4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0054" y="692696"/>
            <a:ext cx="8963891" cy="61062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1600" b="1" dirty="0"/>
              <a:t>Acesso ao </a:t>
            </a:r>
            <a:r>
              <a:rPr lang="pt-BR" sz="1600" b="1" dirty="0" smtClean="0"/>
              <a:t>módulo RAG/MONITORA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Para </a:t>
            </a:r>
            <a:r>
              <a:rPr lang="pt-BR" sz="1600" dirty="0"/>
              <a:t>acessar </a:t>
            </a:r>
            <a:r>
              <a:rPr lang="pt-BR" sz="1600" dirty="0" smtClean="0"/>
              <a:t>o módulo RAG, no sistema informatizado MONITORA, o </a:t>
            </a:r>
            <a:r>
              <a:rPr lang="pt-BR" sz="1600" dirty="0"/>
              <a:t>usuário deverá acessar a internet e digitar: </a:t>
            </a:r>
            <a:r>
              <a:rPr lang="pt-BR" sz="1600" dirty="0">
                <a:hlinkClick r:id="rId3"/>
              </a:rPr>
              <a:t>http</a:t>
            </a:r>
            <a:r>
              <a:rPr lang="pt-BR" sz="1600" dirty="0" smtClean="0">
                <a:hlinkClick r:id="rId3"/>
              </a:rPr>
              <a:t>://servicos.seplag.mt.gov.br/monitoraRag/</a:t>
            </a:r>
            <a:r>
              <a:rPr lang="pt-BR" sz="1600" dirty="0" smtClean="0"/>
              <a:t>. </a:t>
            </a:r>
          </a:p>
          <a:p>
            <a:endParaRPr lang="pt-BR" sz="1600" dirty="0"/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Para o 1º acesso, o usuário deverá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Esqueci minha senha </a:t>
            </a:r>
            <a:r>
              <a:rPr lang="pt-BR" sz="1600" dirty="0" smtClean="0">
                <a:solidFill>
                  <a:prstClr val="black"/>
                </a:solidFill>
              </a:rPr>
              <a:t>e em seguida inserir as seguintes informações solicitadas:</a:t>
            </a:r>
          </a:p>
          <a:p>
            <a:pPr lvl="0" algn="just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Usuário </a:t>
            </a:r>
            <a:r>
              <a:rPr lang="pt-BR" sz="1600" dirty="0" smtClean="0">
                <a:solidFill>
                  <a:prstClr val="black"/>
                </a:solidFill>
              </a:rPr>
              <a:t>(o padrão é o </a:t>
            </a:r>
            <a:r>
              <a:rPr lang="pt-BR" sz="1600" b="1" i="1" dirty="0" smtClean="0">
                <a:solidFill>
                  <a:prstClr val="black"/>
                </a:solidFill>
              </a:rPr>
              <a:t>CPF</a:t>
            </a:r>
            <a:r>
              <a:rPr lang="pt-BR" sz="1600" dirty="0" smtClean="0">
                <a:solidFill>
                  <a:prstClr val="black"/>
                </a:solidFill>
              </a:rPr>
              <a:t>, sem pontos, para todos os usuários, mas para os servidores do Poder Executivo pode ser também a </a:t>
            </a:r>
            <a:r>
              <a:rPr lang="pt-BR" sz="1600" b="1" i="1" dirty="0" smtClean="0">
                <a:solidFill>
                  <a:prstClr val="black"/>
                </a:solidFill>
              </a:rPr>
              <a:t>matrícula</a:t>
            </a:r>
            <a:r>
              <a:rPr lang="pt-BR" sz="1600" dirty="0" smtClean="0">
                <a:solidFill>
                  <a:prstClr val="black"/>
                </a:solidFill>
              </a:rPr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CPF</a:t>
            </a:r>
            <a:r>
              <a:rPr lang="pt-BR" sz="1600" dirty="0" smtClean="0">
                <a:solidFill>
                  <a:prstClr val="black"/>
                </a:solidFill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Data de Nascimento.</a:t>
            </a:r>
          </a:p>
          <a:p>
            <a:pPr algn="just">
              <a:defRPr/>
            </a:pPr>
            <a:endParaRPr lang="pt-BR" sz="16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Depois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Enviar link de ativação</a:t>
            </a:r>
            <a:r>
              <a:rPr lang="pt-BR" sz="1600" dirty="0" smtClean="0">
                <a:solidFill>
                  <a:prstClr val="black"/>
                </a:solidFill>
              </a:rPr>
              <a:t>, onde uma senha provisória será criada e enviada no e-mail de cadastro do usuário, com as informações para o acesso inicial, conforme Tutorial “Primeiro acesso RAG MONITORA” disponível em </a:t>
            </a:r>
            <a:r>
              <a:rPr lang="pt-BR" sz="1600" dirty="0" smtClean="0">
                <a:solidFill>
                  <a:prstClr val="black"/>
                </a:solidFill>
                <a:hlinkClick r:id="rId4"/>
              </a:rPr>
              <a:t>http://www.seplag.mt.gov.br/index.php?pg=ver&amp;id=6269&amp;c=114&amp;sub=true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  <a:r>
              <a:rPr lang="pt-BR" sz="1600" dirty="0" smtClean="0">
                <a:solidFill>
                  <a:prstClr val="black"/>
                </a:solidFill>
              </a:rPr>
              <a:t>e na página inicial do sistema conforme endereço citado acima, opção Manuais e </a:t>
            </a:r>
            <a:r>
              <a:rPr lang="pt-BR" sz="1600" dirty="0" err="1" smtClean="0">
                <a:solidFill>
                  <a:prstClr val="black"/>
                </a:solidFill>
              </a:rPr>
              <a:t>Autocapacitação</a:t>
            </a:r>
            <a:r>
              <a:rPr lang="pt-BR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pt-BR" sz="1600" dirty="0">
              <a:solidFill>
                <a:prstClr val="black"/>
              </a:solidFill>
            </a:endParaRPr>
          </a:p>
          <a:p>
            <a:pPr lvl="1" algn="just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Dicas: 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1) Se o </a:t>
            </a:r>
            <a:r>
              <a:rPr lang="pt-BR" sz="1400" dirty="0">
                <a:solidFill>
                  <a:srgbClr val="FF0000"/>
                </a:solidFill>
              </a:rPr>
              <a:t>usuário </a:t>
            </a:r>
            <a:r>
              <a:rPr lang="pt-BR" sz="1400" dirty="0" smtClean="0">
                <a:solidFill>
                  <a:srgbClr val="FF0000"/>
                </a:solidFill>
              </a:rPr>
              <a:t>tem </a:t>
            </a:r>
            <a:r>
              <a:rPr lang="pt-BR" sz="1400" dirty="0">
                <a:solidFill>
                  <a:srgbClr val="FF0000"/>
                </a:solidFill>
              </a:rPr>
              <a:t>acesso ao Portal do Servidor e Recadastramento (Poder Executivo) pode utilizar a mesma </a:t>
            </a:r>
            <a:r>
              <a:rPr lang="pt-BR" sz="1400" dirty="0" smtClean="0">
                <a:solidFill>
                  <a:srgbClr val="FF0000"/>
                </a:solidFill>
              </a:rPr>
              <a:t>senha, sem precisar atualizá-la conforme procedimento descrito acima;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2) Se a senha provisória não chegar no seu e-mail, verificar junto ao NGER/área de Planejamento setorial, responsável pelo RAG, qual o e-mail está no cadastrado do módulo, se necessário, solicitar atualização.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2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102660" y="2351580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1" b="3000"/>
          <a:stretch/>
        </p:blipFill>
        <p:spPr>
          <a:xfrm>
            <a:off x="6212397" y="3815499"/>
            <a:ext cx="2717289" cy="2781853"/>
          </a:xfrm>
          <a:prstGeom prst="rect">
            <a:avLst/>
          </a:prstGeom>
        </p:spPr>
      </p:pic>
      <p:cxnSp>
        <p:nvCxnSpPr>
          <p:cNvPr id="17" name="Conector de seta reta 87"/>
          <p:cNvCxnSpPr>
            <a:cxnSpLocks/>
            <a:stCxn id="34" idx="3"/>
          </p:cNvCxnSpPr>
          <p:nvPr/>
        </p:nvCxnSpPr>
        <p:spPr>
          <a:xfrm flipV="1">
            <a:off x="4487419" y="4680283"/>
            <a:ext cx="1684134" cy="1463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270200" y="4541885"/>
            <a:ext cx="2623229" cy="358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87"/>
          <p:cNvCxnSpPr>
            <a:cxnSpLocks/>
            <a:stCxn id="34" idx="3"/>
          </p:cNvCxnSpPr>
          <p:nvPr/>
        </p:nvCxnSpPr>
        <p:spPr>
          <a:xfrm flipV="1">
            <a:off x="4487419" y="5249446"/>
            <a:ext cx="1740848" cy="894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300192" y="5085184"/>
            <a:ext cx="2593237" cy="35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8" name="Conector de seta reta 87"/>
          <p:cNvCxnSpPr>
            <a:cxnSpLocks/>
            <a:stCxn id="34" idx="3"/>
          </p:cNvCxnSpPr>
          <p:nvPr/>
        </p:nvCxnSpPr>
        <p:spPr>
          <a:xfrm flipV="1">
            <a:off x="4487419" y="5837316"/>
            <a:ext cx="1753880" cy="306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6282143" y="5690491"/>
            <a:ext cx="2611285" cy="33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87"/>
          <p:cNvCxnSpPr>
            <a:cxnSpLocks/>
            <a:stCxn id="34" idx="3"/>
          </p:cNvCxnSpPr>
          <p:nvPr/>
        </p:nvCxnSpPr>
        <p:spPr>
          <a:xfrm>
            <a:off x="4487419" y="6144203"/>
            <a:ext cx="1668757" cy="263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282143" y="6272540"/>
            <a:ext cx="1674233" cy="334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" y="692696"/>
            <a:ext cx="3847118" cy="4110647"/>
          </a:xfrm>
          <a:prstGeom prst="rect">
            <a:avLst/>
          </a:prstGeom>
        </p:spPr>
      </p:pic>
      <p:cxnSp>
        <p:nvCxnSpPr>
          <p:cNvPr id="22" name="Conector de seta reta 87"/>
          <p:cNvCxnSpPr>
            <a:cxnSpLocks/>
          </p:cNvCxnSpPr>
          <p:nvPr/>
        </p:nvCxnSpPr>
        <p:spPr>
          <a:xfrm flipH="1">
            <a:off x="1906062" y="2276872"/>
            <a:ext cx="2482937" cy="228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1520" y="4376663"/>
            <a:ext cx="1584176" cy="4153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Esqueci minha senha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400924" y="1912580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Atualização da senha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 para 1º acesso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63928" y="5821061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Campos necessários para  atualização da senha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4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4248472" cy="46646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7544" y="4589403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Usuário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5085184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Senha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0033" y="2420889"/>
            <a:ext cx="405535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Observação: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responsáveis por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e/ou Ação,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inseridos no PTA e/ou atualizados no PTA Gerencial,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sistema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FIPLAN, terão o cadastro automático no RAG/MONITORA, para inserção/edição das informações para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Avaliação.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demais usuários, que serão apenas visualizadores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algum item (UO ou Programa ou Ação) precisam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solicitar o cadastro no módulo RAG para o NGER/Área de Planejamento de sua Unidade Setorial.</a:t>
            </a:r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 flipV="1">
            <a:off x="4427984" y="5925750"/>
            <a:ext cx="1174078" cy="753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95536" y="5663585"/>
            <a:ext cx="3960440" cy="501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654512"/>
            <a:ext cx="8915391" cy="9048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os demais acessos, o usuário só precisará informar na tela inicial, a opção </a:t>
            </a:r>
            <a:r>
              <a:rPr lang="pt-BR" sz="1600" b="1" smtClean="0"/>
              <a:t>Usuário</a:t>
            </a:r>
            <a:r>
              <a:rPr lang="pt-BR" sz="1600" smtClean="0"/>
              <a:t> (seu </a:t>
            </a:r>
            <a:r>
              <a:rPr lang="pt-BR" sz="1600" dirty="0" smtClean="0"/>
              <a:t>CPF sem pontos), a </a:t>
            </a:r>
            <a:r>
              <a:rPr lang="pt-BR" sz="1600" b="1" dirty="0" smtClean="0"/>
              <a:t>Senha</a:t>
            </a:r>
            <a:r>
              <a:rPr lang="pt-BR" sz="1600" dirty="0" smtClean="0"/>
              <a:t> (enviada por e-mail ou alterada posteriormente), depois clicar em </a:t>
            </a:r>
            <a:r>
              <a:rPr lang="pt-BR" sz="1600" b="1" dirty="0" smtClean="0"/>
              <a:t>Fazer </a:t>
            </a:r>
            <a:r>
              <a:rPr lang="pt-BR" sz="1600" b="1" dirty="0" err="1" smtClean="0"/>
              <a:t>Login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783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54512"/>
            <a:ext cx="891539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Após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entrar no sistema, serão apresentados as duas opções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módulos do MONITORA: Monitoramento e RAG, clicar na opção RAG, seja na tela principal ou no menu lateral.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38"/>
            <a:ext cx="9144000" cy="4766096"/>
          </a:xfrm>
          <a:prstGeom prst="rect">
            <a:avLst/>
          </a:prstGeom>
        </p:spPr>
      </p:pic>
      <p:cxnSp>
        <p:nvCxnSpPr>
          <p:cNvPr id="13" name="Conector de seta reta 87"/>
          <p:cNvCxnSpPr>
            <a:cxnSpLocks/>
          </p:cNvCxnSpPr>
          <p:nvPr/>
        </p:nvCxnSpPr>
        <p:spPr>
          <a:xfrm flipV="1">
            <a:off x="5652120" y="6158364"/>
            <a:ext cx="1041833" cy="536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87"/>
          <p:cNvCxnSpPr>
            <a:cxnSpLocks/>
          </p:cNvCxnSpPr>
          <p:nvPr/>
        </p:nvCxnSpPr>
        <p:spPr>
          <a:xfrm flipH="1" flipV="1">
            <a:off x="416030" y="4171568"/>
            <a:ext cx="504056" cy="479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367102" y="5685709"/>
            <a:ext cx="3562583" cy="40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728908"/>
            <a:ext cx="840410" cy="32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930" y="5789489"/>
            <a:ext cx="13049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75175"/>
            <a:ext cx="1790700" cy="4419600"/>
          </a:xfrm>
          <a:prstGeom prst="rect">
            <a:avLst/>
          </a:prstGeom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3878"/>
            <a:ext cx="9036496" cy="30931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550" dirty="0">
                <a:solidFill>
                  <a:prstClr val="black"/>
                </a:solidFill>
                <a:latin typeface="Calibri"/>
              </a:rPr>
              <a:t>O perfil de Administrador Setorial será exclusivo para os servidores das equipes de </a:t>
            </a:r>
            <a:r>
              <a:rPr lang="pt-BR" sz="1550" dirty="0" err="1" smtClean="0">
                <a:solidFill>
                  <a:prstClr val="black"/>
                </a:solidFill>
                <a:latin typeface="Calibri"/>
              </a:rPr>
              <a:t>NGER´s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/Planejamento </a:t>
            </a:r>
            <a:r>
              <a:rPr lang="pt-BR" sz="1550" dirty="0">
                <a:solidFill>
                  <a:prstClr val="black"/>
                </a:solidFill>
                <a:latin typeface="Calibri"/>
              </a:rPr>
              <a:t>das Unidades Setoriais, eles podem ter acessos a mais funcionalidades que o 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usuário </a:t>
            </a:r>
            <a:r>
              <a:rPr lang="pt-BR" sz="1550" dirty="0">
                <a:solidFill>
                  <a:prstClr val="black"/>
                </a:solidFill>
                <a:latin typeface="Calibri"/>
              </a:rPr>
              <a:t>Geral 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– Lançamento das </a:t>
            </a:r>
            <a:r>
              <a:rPr lang="pt-BR" sz="1550" dirty="0">
                <a:solidFill>
                  <a:prstClr val="black"/>
                </a:solidFill>
                <a:latin typeface="Calibri"/>
              </a:rPr>
              <a:t>Setoriais, tais como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just"/>
            <a:endParaRPr lang="pt-BR" sz="8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50" b="1" dirty="0">
                <a:solidFill>
                  <a:prstClr val="black"/>
                </a:solidFill>
                <a:latin typeface="Calibri"/>
              </a:rPr>
              <a:t>Cadastro de Usuários do RAG: </a:t>
            </a:r>
            <a:r>
              <a:rPr lang="pt-BR" sz="1550" dirty="0">
                <a:solidFill>
                  <a:prstClr val="black"/>
                </a:solidFill>
                <a:latin typeface="Calibri"/>
              </a:rPr>
              <a:t>pode cadastrar usuários das suas </a:t>
            </a:r>
            <a:r>
              <a:rPr lang="pt-BR" sz="1550" dirty="0" err="1" smtClean="0">
                <a:solidFill>
                  <a:prstClr val="black"/>
                </a:solidFill>
                <a:latin typeface="Calibri"/>
              </a:rPr>
              <a:t>UOs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 (apenas usuários que não sejam servidores do Poder Executivo cadastrados via SEAP) </a:t>
            </a:r>
            <a:r>
              <a:rPr lang="pt-BR" sz="1550" dirty="0">
                <a:solidFill>
                  <a:prstClr val="black"/>
                </a:solidFill>
                <a:latin typeface="Calibri"/>
              </a:rPr>
              <a:t>e definir 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os perfis de usuário “Geral-Lançamento- Monitora” e “Administrador Setorial” do NGER a qual pertence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b="1" dirty="0" smtClean="0">
              <a:solidFill>
                <a:prstClr val="black"/>
              </a:solidFill>
              <a:latin typeface="Calibri"/>
            </a:endParaRP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pt-BR" sz="1550" b="1" dirty="0" smtClean="0">
                <a:solidFill>
                  <a:prstClr val="black"/>
                </a:solidFill>
                <a:latin typeface="Calibri"/>
              </a:rPr>
              <a:t>Definição de Permissão: </a:t>
            </a:r>
            <a:r>
              <a:rPr lang="pt-BR" sz="1550" dirty="0" smtClean="0">
                <a:solidFill>
                  <a:prstClr val="black"/>
                </a:solidFill>
                <a:latin typeface="Calibri"/>
              </a:rPr>
              <a:t>poderá definir apenas a permissão de visualização, lembrando que no RAG não possui a permissão de edição manual, só através da responsabilidade que é cadastrada automaticamente, via webservice FIPLAN x MONITORA, sem interferência manual;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prstClr val="black"/>
              </a:solidFill>
              <a:latin typeface="Calibri"/>
            </a:endParaRP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pt-BR" sz="1550" b="1" dirty="0" smtClean="0">
                <a:solidFill>
                  <a:prstClr val="black"/>
                </a:solidFill>
                <a:latin typeface="Calibri"/>
              </a:rPr>
              <a:t>Geração </a:t>
            </a:r>
            <a:r>
              <a:rPr lang="pt-BR" sz="1550" b="1" dirty="0">
                <a:solidFill>
                  <a:prstClr val="black"/>
                </a:solidFill>
                <a:latin typeface="Calibri"/>
              </a:rPr>
              <a:t>de Relatórios para acompanhamento </a:t>
            </a:r>
            <a:r>
              <a:rPr lang="pt-BR" sz="1550" b="1" dirty="0" smtClean="0">
                <a:solidFill>
                  <a:prstClr val="black"/>
                </a:solidFill>
                <a:latin typeface="Calibri"/>
              </a:rPr>
              <a:t>setorial</a:t>
            </a:r>
            <a:endParaRPr lang="pt-BR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772" y="5445224"/>
            <a:ext cx="1872208" cy="819399"/>
          </a:xfrm>
          <a:prstGeom prst="rect">
            <a:avLst/>
          </a:prstGeom>
        </p:spPr>
      </p:pic>
      <p:cxnSp>
        <p:nvCxnSpPr>
          <p:cNvPr id="18" name="Conector de seta reta 87"/>
          <p:cNvCxnSpPr>
            <a:cxnSpLocks/>
          </p:cNvCxnSpPr>
          <p:nvPr/>
        </p:nvCxnSpPr>
        <p:spPr>
          <a:xfrm flipV="1">
            <a:off x="2245162" y="6178029"/>
            <a:ext cx="375268" cy="4148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2620430" y="5850269"/>
            <a:ext cx="1794892" cy="327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876548" y="3982289"/>
            <a:ext cx="3888433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IMPORTANTE: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todos os</a:t>
            </a: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servidores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do Poder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Executivo (editores/responsáveis ou visualizadores)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são cadastrados automaticamente, via carga do sistema SEAP (Sistema Estadual de Administração de Pessoas), sendo assim, não é possível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cadastrar manualmente,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nem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editar dados cadastrais destes usuários,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a atualização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ocorre, exclusivamente,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via solicitação à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área de Gestão de Pessoas da respectiva Unidade Setorial.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05935" y="4797152"/>
            <a:ext cx="1779698" cy="267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95684" y="5085184"/>
            <a:ext cx="1779698" cy="267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93249" y="6461187"/>
            <a:ext cx="1779698" cy="267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596" y="692084"/>
            <a:ext cx="888209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b="1" dirty="0" smtClean="0"/>
              <a:t>1. Cadastro de Usuário e Definição de Perfil</a:t>
            </a:r>
            <a:endParaRPr lang="pt-BR" sz="1600" b="1" dirty="0"/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Para cadastrar um novo usuário e definir seu 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perfil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de 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acesso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ao módulo RAG/MONITORA, o Administrador Setorial 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inicialmente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deve pesquisar se já existe cadastro prévio do usuário, acessando </a:t>
            </a:r>
            <a:r>
              <a:rPr lang="pt-BR" sz="1600" dirty="0" smtClean="0">
                <a:solidFill>
                  <a:prstClr val="black"/>
                </a:solidFill>
              </a:rPr>
              <a:t>no </a:t>
            </a:r>
            <a:r>
              <a:rPr lang="pt-BR" sz="1600" dirty="0">
                <a:solidFill>
                  <a:prstClr val="black"/>
                </a:solidFill>
              </a:rPr>
              <a:t>menu </a:t>
            </a:r>
            <a:r>
              <a:rPr lang="pt-BR" sz="1600" dirty="0" smtClean="0">
                <a:solidFill>
                  <a:prstClr val="black"/>
                </a:solidFill>
              </a:rPr>
              <a:t>principal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a opção Segurança, depois Cadastro de Usuário, digitar o “Nome ou Matrícula ou CPF (sem pontos)” e clicar em “Buscar Usuário”.</a:t>
            </a: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42437"/>
            <a:ext cx="1866900" cy="2870739"/>
          </a:xfrm>
          <a:prstGeom prst="rect">
            <a:avLst/>
          </a:prstGeom>
        </p:spPr>
      </p:pic>
      <p:cxnSp>
        <p:nvCxnSpPr>
          <p:cNvPr id="22" name="Conector de seta reta 87"/>
          <p:cNvCxnSpPr>
            <a:cxnSpLocks/>
          </p:cNvCxnSpPr>
          <p:nvPr/>
        </p:nvCxnSpPr>
        <p:spPr>
          <a:xfrm flipV="1">
            <a:off x="2250776" y="3590858"/>
            <a:ext cx="1052912" cy="12172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68328" y="4641032"/>
            <a:ext cx="1794892" cy="308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499" y="3067714"/>
            <a:ext cx="1872208" cy="771103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3377896" y="3458368"/>
            <a:ext cx="1794892" cy="308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94" y="5076808"/>
            <a:ext cx="8196812" cy="1612321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611646" y="5517232"/>
            <a:ext cx="194412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868144" y="563019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ector de seta reta 87"/>
          <p:cNvCxnSpPr>
            <a:cxnSpLocks/>
          </p:cNvCxnSpPr>
          <p:nvPr/>
        </p:nvCxnSpPr>
        <p:spPr>
          <a:xfrm flipH="1" flipV="1">
            <a:off x="2667495" y="5878119"/>
            <a:ext cx="1019671" cy="7208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87"/>
          <p:cNvCxnSpPr>
            <a:cxnSpLocks/>
          </p:cNvCxnSpPr>
          <p:nvPr/>
        </p:nvCxnSpPr>
        <p:spPr>
          <a:xfrm flipH="1" flipV="1">
            <a:off x="6444209" y="6000383"/>
            <a:ext cx="936103" cy="6887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143214" y="2703899"/>
            <a:ext cx="2808312" cy="11349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DICA: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pesquisar preferencialmente pelo CPF (sem pontos), campo obrigatório e individualizado para todos os usuários do Sistema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Monitora.</a:t>
            </a:r>
            <a:endParaRPr lang="pt-BR" sz="1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9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596" y="692084"/>
            <a:ext cx="8882090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dirty="0" smtClean="0"/>
              <a:t>Caso </a:t>
            </a:r>
            <a:r>
              <a:rPr lang="pt-BR" sz="1600" dirty="0"/>
              <a:t>não encontre o </a:t>
            </a:r>
            <a:r>
              <a:rPr lang="pt-BR" sz="1600" dirty="0" smtClean="0"/>
              <a:t>usuário deve </a:t>
            </a:r>
            <a:r>
              <a:rPr lang="pt-BR" sz="1600" dirty="0"/>
              <a:t>ser feita inclusão do seu </a:t>
            </a:r>
            <a:r>
              <a:rPr lang="pt-BR" sz="1600" dirty="0" smtClean="0"/>
              <a:t>cadastro, </a:t>
            </a:r>
            <a:r>
              <a:rPr lang="pt-BR" sz="1600" dirty="0"/>
              <a:t>clicando no botão </a:t>
            </a:r>
            <a:r>
              <a:rPr lang="pt-BR" sz="1600" dirty="0" smtClean="0"/>
              <a:t>“Cadastrar Usuário” e em seguida inserir as informações na tela de Novo Cadastro e clicar em “Cadastrar”.</a:t>
            </a:r>
            <a:endParaRPr lang="pt-BR" sz="1600" dirty="0" smtClean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196812" cy="161232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949463" y="2143121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ector de seta reta 87"/>
          <p:cNvCxnSpPr>
            <a:cxnSpLocks/>
          </p:cNvCxnSpPr>
          <p:nvPr/>
        </p:nvCxnSpPr>
        <p:spPr>
          <a:xfrm flipH="1">
            <a:off x="7380312" y="1538629"/>
            <a:ext cx="813187" cy="5443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58059"/>
            <a:ext cx="5328592" cy="336341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39552" y="4148210"/>
            <a:ext cx="2448272" cy="288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4501373"/>
            <a:ext cx="2448272" cy="295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65700" y="4501373"/>
            <a:ext cx="2442404" cy="295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9552" y="4861413"/>
            <a:ext cx="1656184" cy="295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267744" y="4861412"/>
            <a:ext cx="1584176" cy="295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88640" y="6394896"/>
            <a:ext cx="1807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de seta reta 87"/>
          <p:cNvCxnSpPr>
            <a:cxnSpLocks/>
          </p:cNvCxnSpPr>
          <p:nvPr/>
        </p:nvCxnSpPr>
        <p:spPr>
          <a:xfrm flipH="1">
            <a:off x="2267744" y="6160721"/>
            <a:ext cx="1152127" cy="391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419871" y="5940466"/>
            <a:ext cx="3816425" cy="9045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IMPORTANTE: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para habilitar a aba Perfil de Acesso durante o cadastro do usuário, é necessário clicar em CADASTRAR ao final do lançamento dos dados obrigatórios.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228184" y="3437874"/>
            <a:ext cx="2629495" cy="10051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pt-BR" sz="1400" b="1" dirty="0">
                <a:solidFill>
                  <a:schemeClr val="tx1"/>
                </a:solidFill>
              </a:rPr>
              <a:t>INFORMAÇÕS OBRIGATÓRIAS PARA CADASTRO: </a:t>
            </a:r>
            <a:r>
              <a:rPr lang="pt-BR" sz="1400" dirty="0">
                <a:solidFill>
                  <a:schemeClr val="tx1"/>
                </a:solidFill>
              </a:rPr>
              <a:t>Nome Completo, E-mail, </a:t>
            </a:r>
            <a:r>
              <a:rPr lang="pt-BR" sz="1400" dirty="0" err="1">
                <a:solidFill>
                  <a:schemeClr val="tx1"/>
                </a:solidFill>
              </a:rPr>
              <a:t>Login</a:t>
            </a:r>
            <a:r>
              <a:rPr lang="pt-BR" sz="1400" dirty="0">
                <a:solidFill>
                  <a:schemeClr val="tx1"/>
                </a:solidFill>
              </a:rPr>
              <a:t>, CPF e Data de Nascimento.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95536" y="3671232"/>
            <a:ext cx="792088" cy="412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ector de seta reta 87"/>
          <p:cNvCxnSpPr>
            <a:cxnSpLocks/>
          </p:cNvCxnSpPr>
          <p:nvPr/>
        </p:nvCxnSpPr>
        <p:spPr>
          <a:xfrm flipH="1">
            <a:off x="1202457" y="3376701"/>
            <a:ext cx="813187" cy="5443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9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Funcionalidades Administrador Setorial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596" y="692084"/>
            <a:ext cx="8882090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dirty="0" smtClean="0"/>
              <a:t>Após cadastrar o usuário será habilitada a aba Perfil de Acesso, onde deverá ser selecionada a opção “Geral-Lançamento-Monitora” ou “Administrador Setorial”.</a:t>
            </a:r>
            <a:endParaRPr lang="pt-BR" sz="1600" dirty="0" smtClean="0">
              <a:solidFill>
                <a:prstClr val="black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9" y="1268760"/>
            <a:ext cx="6317883" cy="2536115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39552" y="1965708"/>
            <a:ext cx="3024336" cy="455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Conector de seta reta 87"/>
          <p:cNvCxnSpPr>
            <a:cxnSpLocks/>
          </p:cNvCxnSpPr>
          <p:nvPr/>
        </p:nvCxnSpPr>
        <p:spPr>
          <a:xfrm flipH="1">
            <a:off x="3620517" y="1638616"/>
            <a:ext cx="1271490" cy="580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50091" y="3955096"/>
            <a:ext cx="8882090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defRPr/>
            </a:pPr>
            <a:r>
              <a:rPr lang="pt-BR" sz="1600" dirty="0" smtClean="0"/>
              <a:t>Após selecionado o perfil clicar em “Adicionar” e “Salvar”</a:t>
            </a:r>
            <a:endParaRPr lang="pt-BR" sz="1600" dirty="0" smtClean="0">
              <a:solidFill>
                <a:prstClr val="black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57" y="4491703"/>
            <a:ext cx="6026935" cy="2368331"/>
          </a:xfrm>
          <a:prstGeom prst="rect">
            <a:avLst/>
          </a:prstGeom>
        </p:spPr>
      </p:pic>
      <p:cxnSp>
        <p:nvCxnSpPr>
          <p:cNvPr id="28" name="Conector de seta reta 87"/>
          <p:cNvCxnSpPr>
            <a:cxnSpLocks/>
          </p:cNvCxnSpPr>
          <p:nvPr/>
        </p:nvCxnSpPr>
        <p:spPr>
          <a:xfrm flipH="1">
            <a:off x="2295332" y="6011700"/>
            <a:ext cx="1325185" cy="4328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491584" y="5597495"/>
            <a:ext cx="1842964" cy="266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85720" y="6453336"/>
            <a:ext cx="1982024" cy="328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Conector de seta reta 87"/>
          <p:cNvCxnSpPr>
            <a:cxnSpLocks/>
          </p:cNvCxnSpPr>
          <p:nvPr/>
        </p:nvCxnSpPr>
        <p:spPr>
          <a:xfrm flipH="1">
            <a:off x="2413948" y="5373216"/>
            <a:ext cx="1149940" cy="370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563888" y="4412616"/>
            <a:ext cx="5365798" cy="11835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IMPORTANTE: </a:t>
            </a: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para habilitar o novo perfil ao usuário, é imprescindível clicar em ADICIONAR e depois SALVAR. Para editar/trocar de perfil é necessário excluir o perfil atual, selecionando-o e clicando em        e depois adicionar o novo perfil conforme passos anteriores.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5013176"/>
            <a:ext cx="432817" cy="38381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115616" y="1389800"/>
            <a:ext cx="1179716" cy="412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ector de seta reta 87"/>
          <p:cNvCxnSpPr>
            <a:cxnSpLocks/>
          </p:cNvCxnSpPr>
          <p:nvPr/>
        </p:nvCxnSpPr>
        <p:spPr>
          <a:xfrm flipH="1">
            <a:off x="2310166" y="1389800"/>
            <a:ext cx="389626" cy="249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1362</Words>
  <Application>Microsoft Office PowerPoint</Application>
  <PresentationFormat>Apresentação na tela (4:3)</PresentationFormat>
  <Paragraphs>117</Paragraphs>
  <Slides>17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484</cp:revision>
  <cp:lastPrinted>2021-01-08T20:57:53Z</cp:lastPrinted>
  <dcterms:created xsi:type="dcterms:W3CDTF">2014-12-09T13:54:31Z</dcterms:created>
  <dcterms:modified xsi:type="dcterms:W3CDTF">2021-10-18T18:44:28Z</dcterms:modified>
</cp:coreProperties>
</file>