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57" r:id="rId3"/>
    <p:sldId id="390" r:id="rId4"/>
    <p:sldId id="391" r:id="rId5"/>
    <p:sldId id="385" r:id="rId6"/>
    <p:sldId id="388" r:id="rId7"/>
    <p:sldId id="362" r:id="rId8"/>
    <p:sldId id="361" r:id="rId9"/>
    <p:sldId id="363" r:id="rId10"/>
    <p:sldId id="371" r:id="rId11"/>
    <p:sldId id="367" r:id="rId12"/>
    <p:sldId id="368" r:id="rId13"/>
    <p:sldId id="392" r:id="rId14"/>
    <p:sldId id="364" r:id="rId15"/>
    <p:sldId id="372" r:id="rId16"/>
    <p:sldId id="373" r:id="rId17"/>
    <p:sldId id="375" r:id="rId18"/>
    <p:sldId id="387" r:id="rId19"/>
    <p:sldId id="376" r:id="rId20"/>
    <p:sldId id="377" r:id="rId21"/>
    <p:sldId id="382" r:id="rId22"/>
    <p:sldId id="378" r:id="rId23"/>
    <p:sldId id="379" r:id="rId24"/>
    <p:sldId id="389" r:id="rId25"/>
    <p:sldId id="380" r:id="rId26"/>
    <p:sldId id="383" r:id="rId27"/>
    <p:sldId id="356" r:id="rId28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Soares Duarte" initials="PSD" lastIdx="1" clrIdx="0">
    <p:extLst>
      <p:ext uri="{19B8F6BF-5375-455C-9EA6-DF929625EA0E}">
        <p15:presenceInfo xmlns:p15="http://schemas.microsoft.com/office/powerpoint/2012/main" userId="Patricia Soares Du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675C1CC5-D4CC-408A-A4B6-42D334E61287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7B5EA3A-4910-421C-901A-0B673FFF7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8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93CB81D3-4F31-4B20-9F1A-E1843B2ABAEC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F67E1A5-F5AB-47C2-A543-EA14383370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28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74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58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56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52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18-FD0C-4F9C-906E-9CC11B9F7D78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E16-8C34-4BD0-A6C9-8365FF2643B6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A33-DC51-436A-9478-A2CE94AEE106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78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5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3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7CA-BC11-4256-A2B9-2E22B708D6CF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34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131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7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19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4918-B2B4-49EB-B217-9F33F81EB22F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880-F172-4936-B7AA-698E149A2BF7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77B-2DCE-4950-B002-C123219AD3D4}" type="datetime1">
              <a:rPr lang="pt-BR" smtClean="0"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C8C6-3D6A-41AC-AE1A-0F3CE1E9C345}" type="datetime1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E83A-8F0C-498E-8A44-BAB6576742A8}" type="datetime1">
              <a:rPr lang="pt-BR" smtClean="0"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6EF2-D482-418B-8078-5BA8D08655A8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80A3-4146-4DCF-99C2-CC5D65F93E32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1B76-31CF-4BBD-8E36-6B9887B3E2F1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0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rvicos.seplag.mt.gov.br/monitoraRag/" TargetMode="External"/><Relationship Id="rId4" Type="http://schemas.openxmlformats.org/officeDocument/2006/relationships/hyperlink" Target="http://www.seplag.mt.gov.br/index.php?pg=ver&amp;id=6269&amp;c=114&amp;sub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seplag.mt.gov.br/monitoraRag/" TargetMode="External"/><Relationship Id="rId2" Type="http://schemas.openxmlformats.org/officeDocument/2006/relationships/hyperlink" Target="http://www.seplag.mt.gov.br/index.php?pg=ver&amp;id=6269&amp;c=114&amp;sub=tr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plag.mt.gov.br/index.php?pg=ver&amp;id=6269&amp;c=114&amp;sub=tru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hyperlink" Target="http://www.seplag.mt.gov.br/index.php?pg=ver&amp;id=6269&amp;c=114&amp;sub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26088" y="1980511"/>
            <a:ext cx="43774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232C79"/>
                </a:solidFill>
              </a:rPr>
              <a:t>RAG </a:t>
            </a:r>
            <a:r>
              <a:rPr lang="pt-BR" sz="4500" b="1" dirty="0" smtClean="0">
                <a:solidFill>
                  <a:srgbClr val="232C79"/>
                </a:solidFill>
              </a:rPr>
              <a:t>2021</a:t>
            </a:r>
            <a:endParaRPr lang="pt-BR" sz="4500" b="1" dirty="0">
              <a:solidFill>
                <a:srgbClr val="232C79"/>
              </a:solidFill>
            </a:endParaRPr>
          </a:p>
          <a:p>
            <a:pPr algn="ctr"/>
            <a:endParaRPr lang="pt-BR" sz="4500" b="1" dirty="0">
              <a:solidFill>
                <a:srgbClr val="232C79"/>
              </a:solidFill>
            </a:endParaRPr>
          </a:p>
          <a:p>
            <a:pPr algn="ctr"/>
            <a:r>
              <a:rPr lang="pt-BR" sz="4500" b="1" dirty="0" smtClean="0">
                <a:solidFill>
                  <a:srgbClr val="232C79"/>
                </a:solidFill>
              </a:rPr>
              <a:t>Tutorial de Avaliação do Programa</a:t>
            </a:r>
            <a:endParaRPr lang="pt-BR" sz="4500" dirty="0">
              <a:solidFill>
                <a:srgbClr val="232C79"/>
              </a:solidFill>
            </a:endParaRP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9" y="3064607"/>
            <a:ext cx="2956235" cy="7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097"/>
            <a:ext cx="9144000" cy="12594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76" y="5979037"/>
            <a:ext cx="1477968" cy="438150"/>
          </a:xfrm>
          <a:prstGeom prst="rect">
            <a:avLst/>
          </a:prstGeom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644000"/>
            <a:ext cx="9144000" cy="23529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500" dirty="0" smtClean="0"/>
              <a:t>Na aba de Indicadores são apresentadas as </a:t>
            </a:r>
            <a:r>
              <a:rPr lang="pt-BR" sz="1500" dirty="0"/>
              <a:t>informações da formulação do </a:t>
            </a:r>
            <a:r>
              <a:rPr lang="pt-BR" sz="1500" dirty="0" smtClean="0"/>
              <a:t>indicador, conforme tela anterior. Tais informações </a:t>
            </a:r>
            <a:r>
              <a:rPr lang="pt-BR" sz="1500" dirty="0"/>
              <a:t>são carregadas automaticamente do sistema FIPLAN, </a:t>
            </a:r>
            <a:r>
              <a:rPr lang="pt-BR" sz="1500" dirty="0" smtClean="0"/>
              <a:t>conforme definido no </a:t>
            </a:r>
            <a:r>
              <a:rPr lang="pt-BR" sz="1500" dirty="0"/>
              <a:t>PPA vigente ou sua revisão</a:t>
            </a:r>
            <a:r>
              <a:rPr lang="pt-BR" sz="15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sz="800" dirty="0" smtClean="0"/>
          </a:p>
          <a:p>
            <a:pPr algn="just">
              <a:lnSpc>
                <a:spcPct val="130000"/>
              </a:lnSpc>
            </a:pPr>
            <a:r>
              <a:rPr lang="pt-BR" sz="1500" dirty="0" smtClean="0"/>
              <a:t>As informações da execução devem ser inseridas nos campos exclusivos: </a:t>
            </a:r>
            <a:r>
              <a:rPr lang="pt-BR" sz="1500" b="1" dirty="0" smtClean="0"/>
              <a:t>Realizado, Data de Apuração. </a:t>
            </a:r>
            <a:r>
              <a:rPr lang="pt-BR" sz="1500" dirty="0" smtClean="0"/>
              <a:t>O Manual Técnico de Elaboração do </a:t>
            </a:r>
            <a:r>
              <a:rPr lang="pt-BR" sz="1500" dirty="0"/>
              <a:t>RAG </a:t>
            </a:r>
            <a:r>
              <a:rPr lang="pt-BR" sz="1500" dirty="0" smtClean="0"/>
              <a:t>2021, </a:t>
            </a:r>
            <a:r>
              <a:rPr lang="pt-BR" sz="1500" dirty="0"/>
              <a:t>apresenta os conceitos e orientações necessárias para subsidiar a análise do desempenho do indicador, o mesmo está disponível no site da SEPLAG (</a:t>
            </a:r>
            <a:r>
              <a:rPr lang="pt-BR" sz="1500" dirty="0">
                <a:hlinkClick r:id="rId4"/>
              </a:rPr>
              <a:t>http://www.seplag.mt.gov.br/index.php?pg=ver&amp;id=6269&amp;c=114&amp;sub=true</a:t>
            </a:r>
            <a:r>
              <a:rPr lang="pt-BR" sz="1500" dirty="0"/>
              <a:t>) e na página inicial do sistema, opção Manuais e </a:t>
            </a:r>
            <a:r>
              <a:rPr lang="pt-BR" sz="1500" dirty="0" err="1"/>
              <a:t>Autocapacitação</a:t>
            </a:r>
            <a:r>
              <a:rPr lang="pt-BR" sz="1500" dirty="0"/>
              <a:t> (</a:t>
            </a:r>
            <a:r>
              <a:rPr lang="pt-BR" sz="1500" dirty="0">
                <a:hlinkClick r:id="rId5"/>
              </a:rPr>
              <a:t>http://servicos.seplag.mt.gov.br/monitoraRag</a:t>
            </a:r>
            <a:r>
              <a:rPr lang="pt-BR" sz="1500" dirty="0" smtClean="0">
                <a:hlinkClick r:id="rId5"/>
              </a:rPr>
              <a:t>/</a:t>
            </a:r>
            <a:r>
              <a:rPr lang="pt-BR" sz="1500" dirty="0" smtClean="0"/>
              <a:t>).</a:t>
            </a:r>
            <a:endParaRPr lang="pt-BR" sz="1500" dirty="0"/>
          </a:p>
        </p:txBody>
      </p:sp>
      <p:cxnSp>
        <p:nvCxnSpPr>
          <p:cNvPr id="17" name="Conector de seta reta 87"/>
          <p:cNvCxnSpPr>
            <a:cxnSpLocks/>
          </p:cNvCxnSpPr>
          <p:nvPr/>
        </p:nvCxnSpPr>
        <p:spPr>
          <a:xfrm flipH="1" flipV="1">
            <a:off x="7867076" y="4399723"/>
            <a:ext cx="792187" cy="477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6876256" y="3612849"/>
            <a:ext cx="1108056" cy="752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643859" y="3624306"/>
            <a:ext cx="1180766" cy="740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4" name="Conector de seta reta 87"/>
          <p:cNvCxnSpPr>
            <a:cxnSpLocks/>
          </p:cNvCxnSpPr>
          <p:nvPr/>
        </p:nvCxnSpPr>
        <p:spPr>
          <a:xfrm flipH="1" flipV="1">
            <a:off x="6697851" y="4406075"/>
            <a:ext cx="792187" cy="477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824696" y="6037470"/>
            <a:ext cx="1031803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7" name="Conector de seta reta 87"/>
          <p:cNvCxnSpPr>
            <a:cxnSpLocks/>
          </p:cNvCxnSpPr>
          <p:nvPr/>
        </p:nvCxnSpPr>
        <p:spPr>
          <a:xfrm flipH="1">
            <a:off x="1685017" y="5549537"/>
            <a:ext cx="846995" cy="451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2537782" y="5154380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626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defTabSz="1025525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/>
              <a:t>Avaliação do Programa – RAG </a:t>
            </a:r>
            <a:r>
              <a:rPr lang="pt-BR" dirty="0" smtClean="0"/>
              <a:t>2021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36512" y="548680"/>
            <a:ext cx="9211907" cy="160505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2.3  Resultados</a:t>
            </a:r>
          </a:p>
          <a:p>
            <a:pPr algn="just"/>
            <a:r>
              <a:rPr lang="pt-BR" sz="1550" dirty="0" smtClean="0"/>
              <a:t>A aba Resultados </a:t>
            </a:r>
            <a:r>
              <a:rPr lang="pt-BR" sz="1550" dirty="0"/>
              <a:t>tem a finalidade de apresentar o desempenho do </a:t>
            </a:r>
            <a:r>
              <a:rPr lang="pt-BR" sz="1550" dirty="0" smtClean="0"/>
              <a:t>Programa </a:t>
            </a:r>
            <a:r>
              <a:rPr lang="pt-BR" sz="1550" dirty="0"/>
              <a:t>no enfrentamento </a:t>
            </a:r>
            <a:r>
              <a:rPr lang="pt-BR" sz="1550" dirty="0" smtClean="0"/>
              <a:t>do problema que lhe deu </a:t>
            </a:r>
            <a:r>
              <a:rPr lang="pt-BR" sz="1550" dirty="0"/>
              <a:t>origem, </a:t>
            </a:r>
            <a:r>
              <a:rPr lang="pt-BR" sz="1550" dirty="0" smtClean="0"/>
              <a:t>para tanto, deverão </a:t>
            </a:r>
            <a:r>
              <a:rPr lang="pt-BR" sz="1550" dirty="0"/>
              <a:t>ser respondidas as questões </a:t>
            </a:r>
            <a:r>
              <a:rPr lang="pt-BR" sz="1550" dirty="0" smtClean="0"/>
              <a:t>orientadoras </a:t>
            </a:r>
            <a:r>
              <a:rPr lang="pt-BR" sz="1550" dirty="0"/>
              <a:t>que analisam os resultados quantitativos e qualitativos alcançados pelo </a:t>
            </a:r>
            <a:r>
              <a:rPr lang="pt-BR" sz="1550" dirty="0" smtClean="0"/>
              <a:t>Programa </a:t>
            </a:r>
            <a:r>
              <a:rPr lang="pt-BR" sz="1550" dirty="0"/>
              <a:t>e qual foi o andamento na sua execução</a:t>
            </a:r>
            <a:r>
              <a:rPr lang="pt-BR" sz="1550" dirty="0" smtClean="0"/>
              <a:t>. </a:t>
            </a:r>
            <a:r>
              <a:rPr lang="pt-BR" sz="1550" dirty="0"/>
              <a:t>O Manual Técnico de Elaboração do RAG </a:t>
            </a:r>
            <a:r>
              <a:rPr lang="pt-BR" sz="1550" dirty="0" smtClean="0"/>
              <a:t>2021, </a:t>
            </a:r>
            <a:r>
              <a:rPr lang="pt-BR" sz="1550" dirty="0"/>
              <a:t>apresenta os conceitos e </a:t>
            </a:r>
            <a:r>
              <a:rPr lang="pt-BR" sz="1550" dirty="0" smtClean="0"/>
              <a:t>orientações </a:t>
            </a:r>
            <a:r>
              <a:rPr lang="pt-BR" sz="1550" dirty="0"/>
              <a:t>necessárias para </a:t>
            </a:r>
            <a:r>
              <a:rPr lang="pt-BR" sz="1550" dirty="0" smtClean="0"/>
              <a:t>subsidiar </a:t>
            </a:r>
            <a:r>
              <a:rPr lang="pt-BR" sz="1550" dirty="0"/>
              <a:t>a análise do </a:t>
            </a:r>
            <a:r>
              <a:rPr lang="pt-BR" sz="1550" dirty="0" smtClean="0"/>
              <a:t>Resultado, </a:t>
            </a:r>
            <a:r>
              <a:rPr lang="pt-BR" sz="1550" dirty="0"/>
              <a:t>o mesmo está disponível </a:t>
            </a:r>
            <a:r>
              <a:rPr lang="pt-BR" sz="1550" dirty="0" smtClean="0"/>
              <a:t>nos endereços citados no item 2.2 Indicadores.</a:t>
            </a:r>
            <a:endParaRPr lang="pt-BR" sz="1500" dirty="0"/>
          </a:p>
        </p:txBody>
      </p:sp>
      <p:grpSp>
        <p:nvGrpSpPr>
          <p:cNvPr id="6" name="Grupo 5"/>
          <p:cNvGrpSpPr/>
          <p:nvPr/>
        </p:nvGrpSpPr>
        <p:grpSpPr>
          <a:xfrm>
            <a:off x="251520" y="2362129"/>
            <a:ext cx="8750776" cy="4019199"/>
            <a:chOff x="251520" y="2362129"/>
            <a:chExt cx="8750776" cy="401919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813" r="813"/>
            <a:stretch/>
          </p:blipFill>
          <p:spPr>
            <a:xfrm>
              <a:off x="251520" y="2362129"/>
              <a:ext cx="8712968" cy="3398144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5760273"/>
              <a:ext cx="8750776" cy="62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7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4000" cy="28083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73017"/>
            <a:ext cx="9036496" cy="288032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defTabSz="1025525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/>
              <a:t>Avaliação do Programa – RAG </a:t>
            </a:r>
            <a:r>
              <a:rPr lang="pt-BR" dirty="0" smtClean="0"/>
              <a:t>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62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08504" cy="23821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550" b="1" dirty="0" smtClean="0"/>
              <a:t>2.4  Execução Orçamentária/Financeira</a:t>
            </a:r>
            <a:endParaRPr lang="pt-BR" sz="1550" b="1" dirty="0"/>
          </a:p>
          <a:p>
            <a:pPr algn="just"/>
            <a:r>
              <a:rPr lang="pt-BR" sz="1550" dirty="0" smtClean="0"/>
              <a:t>Apresenta três tópicos que organizam as informações e contribuem para as análises Orçamentárias/Financeiras do Programa:</a:t>
            </a:r>
          </a:p>
          <a:p>
            <a:pPr algn="just"/>
            <a:endParaRPr lang="pt-BR" sz="155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50" dirty="0" smtClean="0"/>
              <a:t>Realização Orçamentária e Financeira;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50" dirty="0" smtClean="0"/>
              <a:t>Análise do PPD e COFD;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50" dirty="0" smtClean="0"/>
              <a:t>Análise Orçamentária e Financeira.</a:t>
            </a:r>
          </a:p>
          <a:p>
            <a:pPr algn="just"/>
            <a:endParaRPr lang="pt-BR" sz="1550" dirty="0" smtClean="0"/>
          </a:p>
          <a:p>
            <a:pPr algn="just"/>
            <a:r>
              <a:rPr lang="pt-BR" sz="1550" dirty="0" smtClean="0"/>
              <a:t>Para acessar o detalhamento de cada tópico, basta o usuário clicar em cima do título desejado.</a:t>
            </a:r>
            <a:endParaRPr lang="pt-BR" sz="155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276862"/>
            <a:ext cx="9036496" cy="24765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0" name="Conector de seta reta 87"/>
          <p:cNvCxnSpPr>
            <a:cxnSpLocks/>
          </p:cNvCxnSpPr>
          <p:nvPr/>
        </p:nvCxnSpPr>
        <p:spPr>
          <a:xfrm flipH="1" flipV="1">
            <a:off x="2053474" y="4757082"/>
            <a:ext cx="792187" cy="477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67544" y="5373216"/>
            <a:ext cx="792088" cy="293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2" name="Conector de seta reta 87"/>
          <p:cNvCxnSpPr>
            <a:cxnSpLocks/>
            <a:stCxn id="13" idx="1"/>
          </p:cNvCxnSpPr>
          <p:nvPr/>
        </p:nvCxnSpPr>
        <p:spPr>
          <a:xfrm flipH="1" flipV="1">
            <a:off x="1347631" y="5542764"/>
            <a:ext cx="707990" cy="5193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055621" y="5864545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9512" y="4438465"/>
            <a:ext cx="2628386" cy="214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b="1" dirty="0" smtClean="0">
                <a:solidFill>
                  <a:schemeClr val="tx1"/>
                </a:solidFill>
              </a:rPr>
              <a:t>Realização Orçamentária e Financeira do Programa</a:t>
            </a:r>
            <a:endParaRPr lang="pt-B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" y="2777482"/>
            <a:ext cx="9125354" cy="2878950"/>
          </a:xfrm>
          <a:prstGeom prst="rect">
            <a:avLst/>
          </a:prstGeom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3276764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213596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2.4.1  Realização Orçamentária e Financeira</a:t>
            </a:r>
          </a:p>
          <a:p>
            <a:pPr algn="just"/>
            <a:r>
              <a:rPr lang="pt-BR" sz="1600" dirty="0" smtClean="0"/>
              <a:t>Este tópico apresenta as informações comparativas sobre a realização do orçamento em relação ao previsto na lei orçamentária e após os créditos </a:t>
            </a:r>
            <a:r>
              <a:rPr lang="pt-BR" sz="1600" dirty="0"/>
              <a:t>e contingenciamentos</a:t>
            </a:r>
            <a:r>
              <a:rPr lang="pt-BR" sz="1600" dirty="0" smtClean="0"/>
              <a:t>.</a:t>
            </a:r>
          </a:p>
          <a:p>
            <a:pPr algn="just"/>
            <a:r>
              <a:rPr lang="pt-BR" sz="1600" dirty="0"/>
              <a:t> </a:t>
            </a:r>
          </a:p>
          <a:p>
            <a:r>
              <a:rPr lang="pt-BR" sz="1600" dirty="0"/>
              <a:t>Todas as informações são apenas para visualização, alimentadas via carga automática do FIPLAN (Tabela FIP 613). Se for necessário o detalhamento, o usuário deverá consultar o sistema FIPLAN, onde se originam os processos orçamentários e financeiros, através do Relatório de Alteração de QDD e Decretos</a:t>
            </a:r>
            <a:r>
              <a:rPr lang="pt-BR" sz="1600" dirty="0" smtClean="0"/>
              <a:t>.</a:t>
            </a:r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5852294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51907"/>
            <a:ext cx="8928992" cy="18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31470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pt-BR" sz="1600" b="1" dirty="0" smtClean="0"/>
              <a:t>2.4.2  Análise do PPD e COFD</a:t>
            </a:r>
          </a:p>
          <a:p>
            <a:pPr algn="just"/>
            <a:r>
              <a:rPr lang="pt-BR" sz="1600" dirty="0"/>
              <a:t>Para avaliar a eficiência e eficácia dos resultados finais da despesa orçamentária/financeira, </a:t>
            </a:r>
            <a:r>
              <a:rPr lang="pt-BR" sz="1600" dirty="0" smtClean="0"/>
              <a:t>serão </a:t>
            </a:r>
            <a:r>
              <a:rPr lang="pt-BR" sz="1600" dirty="0"/>
              <a:t>utilizados os parâmetros sugeridos pela régua da ABOP, aumentados em quatro </a:t>
            </a:r>
            <a:r>
              <a:rPr lang="pt-BR" sz="1600" dirty="0" smtClean="0"/>
              <a:t>vezes</a:t>
            </a:r>
            <a:r>
              <a:rPr lang="pt-BR" sz="1600" dirty="0"/>
              <a:t>. Os conceitos e recomendações para auxiliar a análise desta aba, estão disponíveis no Manual Técnico de Elaboração do RAG </a:t>
            </a:r>
            <a:r>
              <a:rPr lang="pt-BR" sz="1600" dirty="0" smtClean="0"/>
              <a:t>2021, disponível nos endereços citados no item 2.2 Indicadores.</a:t>
            </a:r>
          </a:p>
          <a:p>
            <a:pPr algn="just"/>
            <a:endParaRPr lang="pt-B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50" b="1" dirty="0" smtClean="0"/>
              <a:t>PPD - </a:t>
            </a:r>
            <a:r>
              <a:rPr lang="pt-BR" sz="1550" b="1" dirty="0"/>
              <a:t>Planejamento e Programação da Despesa </a:t>
            </a:r>
            <a:r>
              <a:rPr lang="pt-BR" sz="1550" b="1" dirty="0" smtClean="0"/>
              <a:t>(capacidade </a:t>
            </a:r>
            <a:r>
              <a:rPr lang="pt-BR" sz="1550" b="1" dirty="0"/>
              <a:t>de </a:t>
            </a:r>
            <a:r>
              <a:rPr lang="pt-BR" sz="1550" b="1" dirty="0" smtClean="0"/>
              <a:t>planejar): </a:t>
            </a:r>
            <a:r>
              <a:rPr lang="pt-BR" sz="1550" dirty="0"/>
              <a:t>a</a:t>
            </a:r>
            <a:r>
              <a:rPr lang="pt-BR" sz="1550" dirty="0" smtClean="0"/>
              <a:t>través </a:t>
            </a:r>
            <a:r>
              <a:rPr lang="pt-BR" sz="1550" dirty="0"/>
              <a:t>do resultado do </a:t>
            </a:r>
            <a:r>
              <a:rPr lang="pt-BR" sz="1550" dirty="0" smtClean="0"/>
              <a:t>PPD verifica-se </a:t>
            </a:r>
            <a:r>
              <a:rPr lang="pt-BR" sz="1550" dirty="0"/>
              <a:t>como os órgãos estão efetivamente projetando a despesa, ou seja, se estão realizando corretamente a previsão do orçamento no processo do PTA. </a:t>
            </a:r>
          </a:p>
          <a:p>
            <a:pPr algn="just"/>
            <a:endParaRPr lang="pt-BR" sz="1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50" b="1" dirty="0" smtClean="0"/>
              <a:t>COFD </a:t>
            </a:r>
            <a:r>
              <a:rPr lang="pt-BR" sz="1550" b="1" dirty="0"/>
              <a:t>- Análise da Capacidade Operacional Financeira da Despesa </a:t>
            </a:r>
            <a:r>
              <a:rPr lang="pt-BR" sz="1550" b="1" dirty="0" smtClean="0"/>
              <a:t>(capacidade </a:t>
            </a:r>
            <a:r>
              <a:rPr lang="pt-BR" sz="1550" b="1" dirty="0"/>
              <a:t>de </a:t>
            </a:r>
            <a:r>
              <a:rPr lang="pt-BR" sz="1550" b="1" dirty="0" smtClean="0"/>
              <a:t>executar): </a:t>
            </a:r>
            <a:r>
              <a:rPr lang="pt-BR" sz="1550" dirty="0"/>
              <a:t>a</a:t>
            </a:r>
            <a:r>
              <a:rPr lang="pt-BR" sz="1550" dirty="0" smtClean="0"/>
              <a:t>través </a:t>
            </a:r>
            <a:r>
              <a:rPr lang="pt-BR" sz="1550" dirty="0"/>
              <a:t>do resultado do COFD, podemos visualizar como os órgãos estão efetivamente executando os recursos, ou seja, como está a capacidade do órgão quanto à sua gestão financeira</a:t>
            </a:r>
            <a:r>
              <a:rPr lang="pt-BR" sz="1550" dirty="0" smtClean="0"/>
              <a:t>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67703"/>
            <a:ext cx="8643966" cy="249635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9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2.4.3  Análise Orçamentária e Financeira</a:t>
            </a:r>
          </a:p>
          <a:p>
            <a:pPr algn="just"/>
            <a:r>
              <a:rPr lang="pt-BR" sz="1600" dirty="0"/>
              <a:t>Após apresentação dos resultados dos índices de PPD e  COFD, </a:t>
            </a:r>
            <a:r>
              <a:rPr lang="pt-BR" sz="1600" dirty="0" smtClean="0"/>
              <a:t>será disponibilizada </a:t>
            </a:r>
            <a:r>
              <a:rPr lang="pt-BR" sz="1600" dirty="0"/>
              <a:t>uma série de questões orientadoras que subsidiarão o avaliador na análise orçamentária e financeira do </a:t>
            </a:r>
            <a:r>
              <a:rPr lang="pt-BR" sz="1600" dirty="0" smtClean="0"/>
              <a:t>Programa, para tanto, deve-se considerar os conceitos e recomendações disponíveis no Manual </a:t>
            </a:r>
            <a:r>
              <a:rPr lang="pt-BR" sz="1600" dirty="0"/>
              <a:t>Técnico de Elaboração do RAG </a:t>
            </a:r>
            <a:r>
              <a:rPr lang="pt-BR" sz="1600" dirty="0" smtClean="0"/>
              <a:t>2021, </a:t>
            </a:r>
            <a:r>
              <a:rPr lang="pt-BR" sz="1600" dirty="0"/>
              <a:t>disponível nos endereços citados no item 2.2 Indicadores</a:t>
            </a:r>
            <a:r>
              <a:rPr lang="pt-BR" sz="1600" dirty="0" smtClean="0"/>
              <a:t>.</a:t>
            </a:r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340378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8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907"/>
            <a:ext cx="9144000" cy="55934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146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2.5  Sugestão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Com </a:t>
            </a:r>
            <a:r>
              <a:rPr lang="pt-BR" sz="1600" dirty="0"/>
              <a:t>base no planejamento e execução </a:t>
            </a:r>
            <a:r>
              <a:rPr lang="pt-BR" sz="1600" dirty="0" smtClean="0"/>
              <a:t>do Programa avaliado, </a:t>
            </a:r>
            <a:r>
              <a:rPr lang="pt-BR" sz="1600" dirty="0"/>
              <a:t>o responsável pode dar sugestões para melhoria do processo de </a:t>
            </a:r>
            <a:r>
              <a:rPr lang="pt-BR" sz="1600" dirty="0" smtClean="0"/>
              <a:t>revisão da formulação do respectivo Programa no próximo ciclo do PPA</a:t>
            </a:r>
            <a:r>
              <a:rPr lang="pt-BR" sz="1600" dirty="0"/>
              <a:t>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416242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tângulo 8"/>
          <p:cNvSpPr/>
          <p:nvPr/>
        </p:nvSpPr>
        <p:spPr>
          <a:xfrm>
            <a:off x="611560" y="5807886"/>
            <a:ext cx="792088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87"/>
          <p:cNvCxnSpPr>
            <a:cxnSpLocks/>
          </p:cNvCxnSpPr>
          <p:nvPr/>
        </p:nvCxnSpPr>
        <p:spPr>
          <a:xfrm flipH="1">
            <a:off x="1475656" y="5547876"/>
            <a:ext cx="846995" cy="451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334005" y="5295758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467820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2.6  Análise SEPLAG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Com </a:t>
            </a:r>
            <a:r>
              <a:rPr lang="pt-BR" sz="1600" dirty="0"/>
              <a:t>base nos objetivos da avaliação anual:</a:t>
            </a:r>
          </a:p>
          <a:p>
            <a:pPr algn="just"/>
            <a:endParaRPr lang="pt-BR" sz="1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prestar contas à sociedade;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aperfeiçoamento da gestão dos Programas e Ações do Plano Plurianual (PPA), da revisão anual e da elaboração da Lei Orçamentária Anual (LOA).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/>
          </a:p>
          <a:p>
            <a:pPr algn="just"/>
            <a:r>
              <a:rPr lang="pt-BR" sz="1600" dirty="0"/>
              <a:t>Neste sentido, a equipe da SEPLAG verificará se nas informações inseridas sobre a execução das Ações e Programas estão contidas as observações mais relevantes, de acordo com as sugestões e orientações disponibilizados às Unidades Setoriais, via normas (Instrução Normativa - IN SEPLAG </a:t>
            </a:r>
            <a:r>
              <a:rPr lang="pt-BR" sz="1600" dirty="0" smtClean="0"/>
              <a:t>nº 08, </a:t>
            </a:r>
            <a:r>
              <a:rPr lang="pt-BR" sz="1600" dirty="0"/>
              <a:t>de </a:t>
            </a:r>
            <a:r>
              <a:rPr lang="pt-BR" sz="1600" dirty="0" smtClean="0"/>
              <a:t>15 </a:t>
            </a:r>
            <a:r>
              <a:rPr lang="pt-BR" sz="1600" dirty="0"/>
              <a:t>de </a:t>
            </a:r>
            <a:r>
              <a:rPr lang="pt-BR" sz="1600" dirty="0" smtClean="0"/>
              <a:t>Outubro de </a:t>
            </a:r>
            <a:r>
              <a:rPr lang="pt-BR" sz="1600" dirty="0"/>
              <a:t>2021) e material </a:t>
            </a:r>
            <a:r>
              <a:rPr lang="pt-BR" sz="1600" dirty="0" err="1"/>
              <a:t>orientativo</a:t>
            </a:r>
            <a:r>
              <a:rPr lang="pt-BR" sz="1600" dirty="0"/>
              <a:t> (Manual Técnico de Elaboração do RAG 2021 e Tutoriais sobre o RAG </a:t>
            </a:r>
            <a:r>
              <a:rPr lang="pt-BR" sz="1600" dirty="0" smtClean="0"/>
              <a:t>2021) </a:t>
            </a:r>
            <a:r>
              <a:rPr lang="pt-BR" sz="1600" dirty="0"/>
              <a:t>disponibilizados no site da SEPLAG:</a:t>
            </a:r>
          </a:p>
          <a:p>
            <a:pPr algn="just"/>
            <a:r>
              <a:rPr lang="pt-BR" sz="1600" dirty="0">
                <a:hlinkClick r:id="rId2"/>
              </a:rPr>
              <a:t>http://www.seplag.mt.gov.br/index.php?Pg=ver&amp;id=6269&amp;c=114&amp;sub=true</a:t>
            </a:r>
            <a:r>
              <a:rPr lang="pt-BR" sz="1600" dirty="0"/>
              <a:t> </a:t>
            </a:r>
          </a:p>
          <a:p>
            <a:pPr algn="just"/>
            <a:r>
              <a:rPr lang="pt-BR" sz="1600" dirty="0"/>
              <a:t>e no próprio módulo do RAG, em sua página inicial: </a:t>
            </a:r>
            <a:r>
              <a:rPr lang="pt-BR" sz="1600" dirty="0">
                <a:hlinkClick r:id="rId3"/>
              </a:rPr>
              <a:t>https://servicos.seplag.mt.gov.br/monitoraRag/</a:t>
            </a:r>
            <a:r>
              <a:rPr lang="pt-BR" sz="1600" dirty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algn="just"/>
            <a:r>
              <a:rPr lang="pt-BR" sz="1600" dirty="0"/>
              <a:t>A partir desse exame é que serão inseridas recomendações de ajuste e revisão das informações, a serem feitos pelos usuários no prazo fixado, conforme cronograma estabelecido na IN SEPLAG nº </a:t>
            </a:r>
            <a:r>
              <a:rPr lang="pt-BR" sz="1600" dirty="0" smtClean="0"/>
              <a:t>08, </a:t>
            </a:r>
            <a:r>
              <a:rPr lang="pt-BR" sz="1600" dirty="0"/>
              <a:t>de </a:t>
            </a:r>
            <a:r>
              <a:rPr lang="pt-BR" sz="1600" dirty="0" smtClean="0"/>
              <a:t>15/10/2021</a:t>
            </a:r>
            <a:r>
              <a:rPr lang="pt-BR" sz="1600" dirty="0"/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7758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90054" y="692696"/>
            <a:ext cx="8963891" cy="61062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1600" b="1" dirty="0"/>
              <a:t>Acesso ao </a:t>
            </a:r>
            <a:r>
              <a:rPr lang="pt-BR" sz="1600" b="1" dirty="0" smtClean="0"/>
              <a:t>módulo RAG/MONITORA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Para </a:t>
            </a:r>
            <a:r>
              <a:rPr lang="pt-BR" sz="1600" dirty="0"/>
              <a:t>acessar </a:t>
            </a:r>
            <a:r>
              <a:rPr lang="pt-BR" sz="1600" dirty="0" smtClean="0"/>
              <a:t>o módulo RAG, no sistema informatizado MONITORA, o </a:t>
            </a:r>
            <a:r>
              <a:rPr lang="pt-BR" sz="1600" dirty="0"/>
              <a:t>usuário deverá acessar a internet e digitar: </a:t>
            </a:r>
            <a:r>
              <a:rPr lang="pt-BR" sz="1600" dirty="0">
                <a:hlinkClick r:id="rId3"/>
              </a:rPr>
              <a:t>http</a:t>
            </a:r>
            <a:r>
              <a:rPr lang="pt-BR" sz="1600" dirty="0" smtClean="0">
                <a:hlinkClick r:id="rId3"/>
              </a:rPr>
              <a:t>://servicos.seplag.mt.gov.br/monitoraRag/</a:t>
            </a:r>
            <a:r>
              <a:rPr lang="pt-BR" sz="1600" dirty="0" smtClean="0"/>
              <a:t>. </a:t>
            </a:r>
          </a:p>
          <a:p>
            <a:pPr algn="just"/>
            <a:endParaRPr lang="pt-BR" sz="1600" dirty="0"/>
          </a:p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Para o 1º acesso, o usuário deverá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Esqueci minha senha </a:t>
            </a:r>
            <a:r>
              <a:rPr lang="pt-BR" sz="1600" dirty="0" smtClean="0">
                <a:solidFill>
                  <a:prstClr val="black"/>
                </a:solidFill>
              </a:rPr>
              <a:t>e em seguida inserir as seguintes informações solicitadas:</a:t>
            </a:r>
          </a:p>
          <a:p>
            <a:pPr lvl="0" algn="just">
              <a:defRPr/>
            </a:pPr>
            <a:endParaRPr lang="pt-BR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Usuário </a:t>
            </a:r>
            <a:r>
              <a:rPr lang="pt-BR" sz="1600" dirty="0" smtClean="0">
                <a:solidFill>
                  <a:prstClr val="black"/>
                </a:solidFill>
              </a:rPr>
              <a:t>(o padrão é o CPF, sem pontos, para todos os usuários, mas para os servidores do Poder Executivo pode ser também a matrícula),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CPF</a:t>
            </a:r>
            <a:r>
              <a:rPr lang="pt-BR" sz="1600" dirty="0" smtClean="0">
                <a:solidFill>
                  <a:prstClr val="black"/>
                </a:solidFill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Data de Nascimento.</a:t>
            </a:r>
          </a:p>
          <a:p>
            <a:pPr algn="just">
              <a:defRPr/>
            </a:pPr>
            <a:endParaRPr lang="pt-BR" sz="16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Depois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Enviar link de ativação</a:t>
            </a:r>
            <a:r>
              <a:rPr lang="pt-BR" sz="1600" dirty="0" smtClean="0">
                <a:solidFill>
                  <a:prstClr val="black"/>
                </a:solidFill>
              </a:rPr>
              <a:t>, onde uma senha provisória será criada e enviada no e-mail de cadastro do usuário, com as informações para o acesso inicial, conforme Tutorial “Primeiro acesso RAG MONITORA” disponível em </a:t>
            </a:r>
            <a:r>
              <a:rPr lang="pt-BR" sz="1600" dirty="0" smtClean="0">
                <a:solidFill>
                  <a:prstClr val="black"/>
                </a:solidFill>
                <a:hlinkClick r:id="rId4"/>
              </a:rPr>
              <a:t>http://www.seplag.mt.gov.br/index.php?pg=ver&amp;id=6269&amp;c=114&amp;sub=true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  <a:r>
              <a:rPr lang="pt-BR" sz="1600" dirty="0" smtClean="0">
                <a:solidFill>
                  <a:prstClr val="black"/>
                </a:solidFill>
              </a:rPr>
              <a:t>e na página inicial do sistema conforme endereço citado acima, opção Manuais e </a:t>
            </a:r>
            <a:r>
              <a:rPr lang="pt-BR" sz="1600" dirty="0" err="1" smtClean="0">
                <a:solidFill>
                  <a:prstClr val="black"/>
                </a:solidFill>
              </a:rPr>
              <a:t>Autocapacitação</a:t>
            </a:r>
            <a:r>
              <a:rPr lang="pt-BR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endParaRPr lang="pt-BR" sz="1600" dirty="0">
              <a:solidFill>
                <a:prstClr val="black"/>
              </a:solidFill>
            </a:endParaRPr>
          </a:p>
          <a:p>
            <a:pPr lvl="1" algn="just">
              <a:defRPr/>
            </a:pPr>
            <a:r>
              <a:rPr lang="pt-BR" sz="1400" b="1" dirty="0" smtClean="0">
                <a:solidFill>
                  <a:srgbClr val="FF0000"/>
                </a:solidFill>
              </a:rPr>
              <a:t>Dicas: 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1) Se o </a:t>
            </a:r>
            <a:r>
              <a:rPr lang="pt-BR" sz="1400" dirty="0">
                <a:solidFill>
                  <a:srgbClr val="FF0000"/>
                </a:solidFill>
              </a:rPr>
              <a:t>usuário </a:t>
            </a:r>
            <a:r>
              <a:rPr lang="pt-BR" sz="1400" dirty="0" smtClean="0">
                <a:solidFill>
                  <a:srgbClr val="FF0000"/>
                </a:solidFill>
              </a:rPr>
              <a:t>tem </a:t>
            </a:r>
            <a:r>
              <a:rPr lang="pt-BR" sz="1400" dirty="0">
                <a:solidFill>
                  <a:srgbClr val="FF0000"/>
                </a:solidFill>
              </a:rPr>
              <a:t>acesso ao Portal do Servidor e Recadastramento (Poder Executivo) pode utilizar a mesma </a:t>
            </a:r>
            <a:r>
              <a:rPr lang="pt-BR" sz="1400" dirty="0" smtClean="0">
                <a:solidFill>
                  <a:srgbClr val="FF0000"/>
                </a:solidFill>
              </a:rPr>
              <a:t>senha, sem precisar atualizá-la conforme procedimento descrito acima;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2) Se a senha provisória não chegar no seu e-mail, verificar junto ao NGER/área de Planejamento setorial, responsável pelo RAG, qual o e-mail está no cadastrado do módulo, se necessário, solicitar atualização.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Avaliação do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Programa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64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280076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As análises e recomendações da SEPLAG serão feitas nos seguintes tópicos disponíveis no sistema:</a:t>
            </a:r>
          </a:p>
          <a:p>
            <a:pPr algn="just"/>
            <a:endParaRPr lang="pt-BR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Análise dos Indicadores pela equipe Central da SEPLAG: </a:t>
            </a:r>
            <a:r>
              <a:rPr lang="pt-BR" sz="1600" dirty="0" smtClean="0"/>
              <a:t>responsabilidade da Coordenadoria de Estudos e Indicadores Socioeconômicos – CEIS;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Análise Geral do Programa pela equipe Central da SEPLAG: </a:t>
            </a:r>
            <a:r>
              <a:rPr lang="pt-BR" sz="1600" dirty="0" smtClean="0"/>
              <a:t>responsabilidade da Coordenadoria de Monitoramento e Avaliação – CMA e Superintendência de Formulação, Monitoramento e Avaliação – SFMA.</a:t>
            </a:r>
          </a:p>
          <a:p>
            <a:pPr lvl="1" algn="just"/>
            <a:r>
              <a:rPr lang="pt-BR" sz="1600" dirty="0" smtClean="0"/>
              <a:t> </a:t>
            </a:r>
          </a:p>
          <a:p>
            <a:pPr algn="just"/>
            <a:r>
              <a:rPr lang="pt-BR" sz="1600" dirty="0"/>
              <a:t> </a:t>
            </a:r>
          </a:p>
          <a:p>
            <a:pPr algn="just"/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5720" y="3801009"/>
            <a:ext cx="8643966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pt-BR" sz="2400" smtClean="0"/>
          </a:p>
          <a:p>
            <a:pPr marL="0"/>
            <a:endParaRPr lang="pt-BR" sz="2400" smtClean="0"/>
          </a:p>
          <a:p>
            <a:pPr marL="0"/>
            <a:endParaRPr lang="pt-BR" sz="2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" y="3068960"/>
            <a:ext cx="9108048" cy="31146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33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8" y="1412776"/>
            <a:ext cx="8897228" cy="50318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se apropriar das recomendações, basta o avaliador clicar sobre o tópico desejado, que poderá visualizar as informações inseridas pela SEPLAG, organizadas por Ordem, Data, Analista Responsável e Análise.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284604" y="2969548"/>
            <a:ext cx="2270056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9" name="Conector de seta reta 87"/>
          <p:cNvCxnSpPr>
            <a:cxnSpLocks/>
          </p:cNvCxnSpPr>
          <p:nvPr/>
        </p:nvCxnSpPr>
        <p:spPr>
          <a:xfrm flipH="1" flipV="1">
            <a:off x="2372837" y="3362529"/>
            <a:ext cx="792187" cy="477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6" y="1451685"/>
            <a:ext cx="8899587" cy="444745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435" y="5963770"/>
            <a:ext cx="1590675" cy="409575"/>
          </a:xfrm>
          <a:prstGeom prst="rect">
            <a:avLst/>
          </a:prstGeom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9406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E por último, o avaliador pode inserir uma devolutiva para SEPLAG, concordando ou não com as recomendações, basta clicar no tópico </a:t>
            </a:r>
            <a:r>
              <a:rPr lang="pt-BR" sz="1600" b="1" dirty="0" smtClean="0"/>
              <a:t>Devolutiva da equipe da Unidade Setorial</a:t>
            </a:r>
            <a:r>
              <a:rPr lang="pt-BR" sz="1600" dirty="0" smtClean="0"/>
              <a:t>, inserir a Data, a própria informação referente a devolutiva e depois clicar em </a:t>
            </a:r>
            <a:r>
              <a:rPr lang="pt-BR" sz="1600" b="1" dirty="0" smtClean="0"/>
              <a:t>Adicionar.</a:t>
            </a:r>
            <a:endParaRPr lang="pt-BR" sz="16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713164" y="6055542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216095" y="3179812"/>
            <a:ext cx="2270056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87"/>
          <p:cNvCxnSpPr>
            <a:cxnSpLocks/>
          </p:cNvCxnSpPr>
          <p:nvPr/>
        </p:nvCxnSpPr>
        <p:spPr>
          <a:xfrm flipH="1">
            <a:off x="1898600" y="3792322"/>
            <a:ext cx="921170" cy="4369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87"/>
          <p:cNvCxnSpPr>
            <a:cxnSpLocks/>
          </p:cNvCxnSpPr>
          <p:nvPr/>
        </p:nvCxnSpPr>
        <p:spPr>
          <a:xfrm flipH="1">
            <a:off x="1898600" y="3424314"/>
            <a:ext cx="1017216" cy="4571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7041281" y="5990910"/>
            <a:ext cx="1477366" cy="359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0" name="Conector de seta reta 87"/>
          <p:cNvCxnSpPr>
            <a:cxnSpLocks/>
          </p:cNvCxnSpPr>
          <p:nvPr/>
        </p:nvCxnSpPr>
        <p:spPr>
          <a:xfrm>
            <a:off x="6950187" y="5187886"/>
            <a:ext cx="648070" cy="803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5737404" y="4761189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Adicionar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cxnSp>
        <p:nvCxnSpPr>
          <p:cNvPr id="24" name="Conector de seta reta 87"/>
          <p:cNvCxnSpPr>
            <a:cxnSpLocks/>
          </p:cNvCxnSpPr>
          <p:nvPr/>
        </p:nvCxnSpPr>
        <p:spPr>
          <a:xfrm flipH="1">
            <a:off x="2555776" y="2608657"/>
            <a:ext cx="848584" cy="5023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16096" y="3633078"/>
            <a:ext cx="1560298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6096" y="4010809"/>
            <a:ext cx="1560298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9406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16927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/>
              <a:t>3.  Observações Gerais:</a:t>
            </a:r>
          </a:p>
          <a:p>
            <a:pPr algn="just"/>
            <a:endParaRPr lang="pt-BR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Os conceitos e orientações que norteiam o processo de elaboração do RAG 2021, estão disponíveis na IN SEPLAG n° </a:t>
            </a:r>
            <a:r>
              <a:rPr lang="pt-BR" sz="1600" dirty="0" smtClean="0"/>
              <a:t>08, </a:t>
            </a:r>
            <a:r>
              <a:rPr lang="pt-BR" sz="1600" dirty="0"/>
              <a:t>de </a:t>
            </a:r>
            <a:r>
              <a:rPr lang="pt-BR" sz="1600" dirty="0" smtClean="0"/>
              <a:t>15/10/2021</a:t>
            </a:r>
            <a:r>
              <a:rPr lang="pt-BR" sz="1600" dirty="0"/>
              <a:t>, </a:t>
            </a:r>
            <a:r>
              <a:rPr lang="pt-BR" sz="1600" dirty="0" smtClean="0"/>
              <a:t>no Manual Técnico de Elaboração do RAG 2021 e nos demais Tutoriais sobre o RAG 2021, todos publicados no site da SEPLAG (</a:t>
            </a:r>
            <a:r>
              <a:rPr lang="pt-BR" sz="1600" dirty="0" smtClean="0">
                <a:hlinkClick r:id="rId2"/>
              </a:rPr>
              <a:t>http://www.seplag.mt.gov.br/index.php?pg=ver&amp;id=6269&amp;c=114&amp;sub=true</a:t>
            </a:r>
            <a:r>
              <a:rPr lang="pt-BR" sz="1600" dirty="0"/>
              <a:t>) e na página inicial do sistema MONITORA (</a:t>
            </a:r>
            <a:r>
              <a:rPr lang="pt-BR" sz="1600" dirty="0">
                <a:hlinkClick r:id="rId3"/>
              </a:rPr>
              <a:t>http://servicos.seplag.mt.gov.br/monitoraRag</a:t>
            </a:r>
            <a:r>
              <a:rPr lang="pt-BR" sz="1600" dirty="0" smtClean="0">
                <a:hlinkClick r:id="rId3"/>
              </a:rPr>
              <a:t>/</a:t>
            </a:r>
            <a:r>
              <a:rPr lang="pt-BR" sz="1600" dirty="0" smtClean="0"/>
              <a:t>).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" y="2354388"/>
            <a:ext cx="9072594" cy="4445496"/>
          </a:xfrm>
          <a:prstGeom prst="rect">
            <a:avLst/>
          </a:prstGeom>
        </p:spPr>
      </p:pic>
      <p:cxnSp>
        <p:nvCxnSpPr>
          <p:cNvPr id="7" name="Conector de seta reta 87"/>
          <p:cNvCxnSpPr>
            <a:cxnSpLocks/>
          </p:cNvCxnSpPr>
          <p:nvPr/>
        </p:nvCxnSpPr>
        <p:spPr>
          <a:xfrm flipH="1">
            <a:off x="7023396" y="2663327"/>
            <a:ext cx="792937" cy="7315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372200" y="3448386"/>
            <a:ext cx="1094280" cy="98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24329" y="3449101"/>
            <a:ext cx="1080120" cy="98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87"/>
          <p:cNvCxnSpPr>
            <a:cxnSpLocks/>
          </p:cNvCxnSpPr>
          <p:nvPr/>
        </p:nvCxnSpPr>
        <p:spPr>
          <a:xfrm flipH="1">
            <a:off x="8050755" y="2639134"/>
            <a:ext cx="792937" cy="7315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9406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54476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/>
              <a:t>3.  Observações Gerais:</a:t>
            </a:r>
          </a:p>
          <a:p>
            <a:pPr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Ao </a:t>
            </a:r>
            <a:r>
              <a:rPr lang="pt-BR" sz="1600" dirty="0"/>
              <a:t>preencher cada campo, o usuário deve </a:t>
            </a:r>
            <a:r>
              <a:rPr lang="pt-BR" sz="1600" dirty="0" smtClean="0"/>
              <a:t>constantemente clicar na opção </a:t>
            </a:r>
            <a:r>
              <a:rPr lang="pt-BR" sz="1600" b="1" dirty="0" smtClean="0"/>
              <a:t>Salvar</a:t>
            </a:r>
            <a:r>
              <a:rPr lang="pt-BR" sz="1600" dirty="0" smtClean="0"/>
              <a:t>, pois caso </a:t>
            </a:r>
            <a:r>
              <a:rPr lang="pt-BR" sz="1600" dirty="0"/>
              <a:t>o sistema fique </a:t>
            </a:r>
            <a:r>
              <a:rPr lang="pt-BR" sz="1600" dirty="0" smtClean="0"/>
              <a:t>ocioso (aproximadamente 15 minutos) haverá a </a:t>
            </a:r>
            <a:r>
              <a:rPr lang="pt-BR" sz="1600" dirty="0"/>
              <a:t>queda da sessão</a:t>
            </a:r>
            <a:r>
              <a:rPr lang="pt-BR" sz="1600" dirty="0" smtClean="0"/>
              <a:t>, inclusive no caso de oscilação de energia ou internet e, consequentemente, os </a:t>
            </a:r>
            <a:r>
              <a:rPr lang="pt-BR" sz="1600" b="1" i="1" dirty="0"/>
              <a:t>dados inseridos e não salvos não comporão a base dos </a:t>
            </a:r>
            <a:r>
              <a:rPr lang="pt-BR" sz="1600" b="1" i="1" dirty="0" smtClean="0"/>
              <a:t>dados</a:t>
            </a:r>
            <a:r>
              <a:rPr lang="pt-BR" sz="1600" dirty="0" smtClean="0"/>
              <a:t>. </a:t>
            </a:r>
            <a:r>
              <a:rPr lang="pt-BR" sz="1600" dirty="0"/>
              <a:t>S</a:t>
            </a:r>
            <a:r>
              <a:rPr lang="pt-BR" sz="1600" dirty="0" smtClean="0"/>
              <a:t>endo </a:t>
            </a:r>
            <a:r>
              <a:rPr lang="pt-BR" sz="1600" dirty="0"/>
              <a:t>assim, torna-se imprescindível criar o hábito de salvar constantemente as informações inseridas, caso contrário, permanecerão apenas para visualização enquanto perdurar a sessão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Todos dados do planejamento e da execução orçamentária/financeira, tem como origem o sistema FIPLAN, que alimenta o RAG/MONITORA, através de carga automática e rotineira.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b="1" i="1" dirty="0"/>
              <a:t>Campos obrigatórios de preenchimento </a:t>
            </a:r>
            <a:r>
              <a:rPr lang="pt-BR" sz="1600" b="1" i="1" dirty="0" smtClean="0"/>
              <a:t>na avaliação do </a:t>
            </a:r>
            <a:r>
              <a:rPr lang="pt-BR" sz="1600" b="1" i="1" dirty="0"/>
              <a:t>Programa: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b="1" i="1" dirty="0"/>
              <a:t>Aba Indicadores: Realizado, Data de Apuração e Campo de Análise do Desempenho (questão orientadora);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b="1" i="1" dirty="0"/>
              <a:t>Aba Resultados: questões orientadoras, todas serão obrigatórias (campos de respostas abertas e fechadas), exceto a nº </a:t>
            </a:r>
            <a:r>
              <a:rPr lang="pt-BR" sz="1600" b="1" i="1" dirty="0" smtClean="0"/>
              <a:t>3;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b="1" i="1" dirty="0" smtClean="0"/>
              <a:t>Aba Execução Orçamentária/Financeira: questões orientadoras, todas serão obrigatórias (campos de respostas abertas e fechadas).</a:t>
            </a:r>
          </a:p>
          <a:p>
            <a:pPr lvl="1" algn="just"/>
            <a:endParaRPr lang="pt-BR" sz="1600" b="1" i="1" dirty="0" smtClean="0"/>
          </a:p>
          <a:p>
            <a:pPr lvl="1" algn="just"/>
            <a:r>
              <a:rPr lang="pt-BR" sz="1600" b="1" i="1" smtClean="0"/>
              <a:t>Os </a:t>
            </a:r>
            <a:r>
              <a:rPr lang="pt-BR" sz="1600" b="1" i="1" dirty="0" smtClean="0"/>
              <a:t>campos obrigatórios não preenchidos, </a:t>
            </a:r>
            <a:r>
              <a:rPr lang="pt-BR" sz="1600" b="1" i="1" smtClean="0"/>
              <a:t>não impedem </a:t>
            </a:r>
            <a:r>
              <a:rPr lang="pt-BR" sz="1600" b="1" i="1" dirty="0" smtClean="0"/>
              <a:t>o salvamento das informações, porém torna o processo de avaliação incompleto e gera pendência de preenchimento no Relatório específico. </a:t>
            </a:r>
            <a:r>
              <a:rPr lang="pt-BR" sz="1600" b="1" i="1" dirty="0"/>
              <a:t> 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873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677" y="2857603"/>
            <a:ext cx="8841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4500" b="1" dirty="0" smtClean="0">
                <a:solidFill>
                  <a:prstClr val="white"/>
                </a:solidFill>
                <a:latin typeface="Calibri"/>
              </a:rPr>
              <a:t>Obrigado!</a:t>
            </a:r>
            <a:endParaRPr lang="pt-BR" sz="45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6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P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028"/>
            <a:ext cx="9144000" cy="7036028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815686" y="5372099"/>
            <a:ext cx="7512627" cy="1361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Secretaria Adjunta de Planejamento e Gestão de Políticas Públicas - SAPGPP</a:t>
            </a:r>
          </a:p>
          <a:p>
            <a:pPr algn="ctr"/>
            <a:r>
              <a:rPr lang="pt-BR" dirty="0" smtClean="0"/>
              <a:t>Superintendência de Formulações, Monitoramento e Avaliações - SFMA</a:t>
            </a:r>
          </a:p>
          <a:p>
            <a:pPr algn="ctr"/>
            <a:r>
              <a:rPr lang="pt-BR" dirty="0" smtClean="0"/>
              <a:t>Coordenadoria de Monitoramento e Avaliação - CMA</a:t>
            </a:r>
          </a:p>
          <a:p>
            <a:pPr algn="ctr"/>
            <a:r>
              <a:rPr lang="pt-BR" smtClean="0">
                <a:solidFill>
                  <a:schemeClr val="bg1"/>
                </a:solidFill>
              </a:rPr>
              <a:t>e-mail: monitora@seplan.mt.gov.br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102660" y="2351580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97" y="3815499"/>
            <a:ext cx="2717289" cy="2867894"/>
          </a:xfrm>
          <a:prstGeom prst="rect">
            <a:avLst/>
          </a:prstGeom>
        </p:spPr>
      </p:pic>
      <p:cxnSp>
        <p:nvCxnSpPr>
          <p:cNvPr id="17" name="Conector de seta reta 87"/>
          <p:cNvCxnSpPr>
            <a:cxnSpLocks/>
            <a:stCxn id="34" idx="3"/>
          </p:cNvCxnSpPr>
          <p:nvPr/>
        </p:nvCxnSpPr>
        <p:spPr>
          <a:xfrm flipV="1">
            <a:off x="4487419" y="4680283"/>
            <a:ext cx="1684134" cy="1463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270200" y="4541885"/>
            <a:ext cx="2623229" cy="358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6" name="Conector de seta reta 87"/>
          <p:cNvCxnSpPr>
            <a:cxnSpLocks/>
            <a:stCxn id="34" idx="3"/>
          </p:cNvCxnSpPr>
          <p:nvPr/>
        </p:nvCxnSpPr>
        <p:spPr>
          <a:xfrm flipV="1">
            <a:off x="4487419" y="5249446"/>
            <a:ext cx="1740848" cy="8947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6300192" y="5085184"/>
            <a:ext cx="2593237" cy="35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8" name="Conector de seta reta 87"/>
          <p:cNvCxnSpPr>
            <a:cxnSpLocks/>
            <a:stCxn id="34" idx="3"/>
          </p:cNvCxnSpPr>
          <p:nvPr/>
        </p:nvCxnSpPr>
        <p:spPr>
          <a:xfrm flipV="1">
            <a:off x="4487419" y="5837316"/>
            <a:ext cx="1753880" cy="306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6282143" y="5690491"/>
            <a:ext cx="2611285" cy="330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87"/>
          <p:cNvCxnSpPr>
            <a:cxnSpLocks/>
            <a:stCxn id="34" idx="3"/>
          </p:cNvCxnSpPr>
          <p:nvPr/>
        </p:nvCxnSpPr>
        <p:spPr>
          <a:xfrm>
            <a:off x="4487419" y="6144203"/>
            <a:ext cx="1668757" cy="263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282143" y="6272540"/>
            <a:ext cx="1674233" cy="334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" y="692696"/>
            <a:ext cx="3847118" cy="4110647"/>
          </a:xfrm>
          <a:prstGeom prst="rect">
            <a:avLst/>
          </a:prstGeom>
        </p:spPr>
      </p:pic>
      <p:cxnSp>
        <p:nvCxnSpPr>
          <p:cNvPr id="22" name="Conector de seta reta 87"/>
          <p:cNvCxnSpPr>
            <a:cxnSpLocks/>
          </p:cNvCxnSpPr>
          <p:nvPr/>
        </p:nvCxnSpPr>
        <p:spPr>
          <a:xfrm flipH="1">
            <a:off x="1906062" y="2276872"/>
            <a:ext cx="2482937" cy="228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251520" y="4376663"/>
            <a:ext cx="1584176" cy="4153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Esqueci minha senha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400924" y="1912580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Atualização da senha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 para 1º acesso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63928" y="5821061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Campos necessários para  atualização da senha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Avaliação do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Programa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5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4248472" cy="46646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67544" y="4589403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Usuário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5085184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Senha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Conector de seta reta 87"/>
          <p:cNvCxnSpPr>
            <a:cxnSpLocks/>
          </p:cNvCxnSpPr>
          <p:nvPr/>
        </p:nvCxnSpPr>
        <p:spPr>
          <a:xfrm flipH="1" flipV="1">
            <a:off x="4427984" y="5925750"/>
            <a:ext cx="1174078" cy="753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95536" y="5663585"/>
            <a:ext cx="3960440" cy="501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Avaliação do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Programa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54512"/>
            <a:ext cx="8915391" cy="9048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os demais acessos, o usuário só precisará informar na tela inicial, a opção </a:t>
            </a:r>
            <a:r>
              <a:rPr lang="pt-BR" sz="1600" b="1" dirty="0" smtClean="0"/>
              <a:t>Usuário</a:t>
            </a:r>
            <a:r>
              <a:rPr lang="pt-BR" sz="1600" dirty="0" smtClean="0"/>
              <a:t> (seu CPF sem pontos), a </a:t>
            </a:r>
            <a:r>
              <a:rPr lang="pt-BR" sz="1600" b="1" dirty="0" smtClean="0"/>
              <a:t>Senha</a:t>
            </a:r>
            <a:r>
              <a:rPr lang="pt-BR" sz="1600" dirty="0" smtClean="0"/>
              <a:t> (enviada por e-mail ou alterada posteriormente), depois clicar em </a:t>
            </a:r>
            <a:r>
              <a:rPr lang="pt-BR" sz="1600" b="1" dirty="0" smtClean="0"/>
              <a:t>Fazer </a:t>
            </a:r>
            <a:r>
              <a:rPr lang="pt-BR" sz="1600" b="1" dirty="0" err="1" smtClean="0"/>
              <a:t>Login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4860033" y="2420889"/>
            <a:ext cx="405535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Observação: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responsáveis por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Programa,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inseridos no PTA e/ou atualizados no PTA Gerencial,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sistema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FIPLAN, terão o cadastro automático no RAG/MONITORA, para inserção/edição das informações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Avaliação.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demais usuários, que serão apenas visualizadores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algum item (UO ou Programa ou Ação) precisam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solicitar o cadastro no módulo RAG para o NGER/Área de Planejamento de sua Unidade Setorial.</a:t>
            </a:r>
          </a:p>
        </p:txBody>
      </p:sp>
    </p:spTree>
    <p:extLst>
      <p:ext uri="{BB962C8B-B14F-4D97-AF65-F5344CB8AC3E}">
        <p14:creationId xmlns:p14="http://schemas.microsoft.com/office/powerpoint/2010/main" val="1783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1534138"/>
            <a:ext cx="9144000" cy="4766096"/>
            <a:chOff x="0" y="1534138"/>
            <a:chExt cx="9144000" cy="476609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4138"/>
              <a:ext cx="9144000" cy="476609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930" y="5789489"/>
              <a:ext cx="1304925" cy="200025"/>
            </a:xfrm>
            <a:prstGeom prst="rect">
              <a:avLst/>
            </a:prstGeom>
          </p:spPr>
        </p:pic>
      </p:grp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54512"/>
            <a:ext cx="8915391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Após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entrar no sistema, serão apresentados as duas opções de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módulos do Sistema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Monitora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Monitoramento e RAG, clicar na opção RAG, seja na tela principal ou no menu lateral.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ector de seta reta 87"/>
          <p:cNvCxnSpPr>
            <a:cxnSpLocks/>
          </p:cNvCxnSpPr>
          <p:nvPr/>
        </p:nvCxnSpPr>
        <p:spPr>
          <a:xfrm flipH="1" flipV="1">
            <a:off x="416030" y="4171568"/>
            <a:ext cx="504056" cy="4794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367102" y="5685709"/>
            <a:ext cx="3562583" cy="407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3728908"/>
            <a:ext cx="840410" cy="32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Avaliação do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Programa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RAG 2021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3" name="Conector de seta reta 87"/>
          <p:cNvCxnSpPr>
            <a:cxnSpLocks/>
          </p:cNvCxnSpPr>
          <p:nvPr/>
        </p:nvCxnSpPr>
        <p:spPr>
          <a:xfrm flipV="1">
            <a:off x="5652120" y="6158364"/>
            <a:ext cx="1041833" cy="5365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556118"/>
            <a:ext cx="9144000" cy="25330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  Avaliação do Programa</a:t>
            </a:r>
          </a:p>
          <a:p>
            <a:pPr algn="just">
              <a:lnSpc>
                <a:spcPct val="130000"/>
              </a:lnSpc>
            </a:pPr>
            <a:r>
              <a:rPr lang="pt-BR" sz="1600" dirty="0" smtClean="0"/>
              <a:t>Para os avaliadores (responsáveis por Programa) será disponibilizado uma tela com os Programas e suas respectivas Ações, bem como o Exercício do RAG, o Órgão e UO vinculados, conforme planejamento para o exercício.</a:t>
            </a:r>
          </a:p>
          <a:p>
            <a:pPr algn="just">
              <a:lnSpc>
                <a:spcPct val="130000"/>
              </a:lnSpc>
            </a:pPr>
            <a:endParaRPr lang="pt-BR" sz="1000" dirty="0" smtClean="0"/>
          </a:p>
          <a:p>
            <a:pPr algn="just">
              <a:lnSpc>
                <a:spcPct val="130000"/>
              </a:lnSpc>
            </a:pPr>
            <a:r>
              <a:rPr lang="pt-BR" sz="1600" dirty="0"/>
              <a:t>Para </a:t>
            </a:r>
            <a:r>
              <a:rPr lang="pt-BR" sz="1600" dirty="0" smtClean="0"/>
              <a:t>acessar o Programa a ser avaliado o </a:t>
            </a:r>
            <a:r>
              <a:rPr lang="pt-BR" sz="1600" dirty="0"/>
              <a:t>usuário deve </a:t>
            </a:r>
            <a:r>
              <a:rPr lang="pt-BR" sz="1600" dirty="0" smtClean="0"/>
              <a:t>primeiramente selecionar a UO na qual constam os programas de sua responsabilidade e clicar no ícone</a:t>
            </a:r>
          </a:p>
          <a:p>
            <a:pPr algn="just">
              <a:lnSpc>
                <a:spcPct val="130000"/>
              </a:lnSpc>
            </a:pPr>
            <a:r>
              <a:rPr lang="pt-BR" sz="1600" dirty="0" smtClean="0"/>
              <a:t>Ao acessar, serão apresentadas as abas para inserção das informações necessárias à avaliação do Programa.</a:t>
            </a:r>
            <a:endParaRPr lang="pt-BR" sz="16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3271123"/>
            <a:ext cx="9029700" cy="347662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32648" y="4653521"/>
            <a:ext cx="3043208" cy="287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ector de seta reta 87"/>
          <p:cNvCxnSpPr>
            <a:cxnSpLocks/>
          </p:cNvCxnSpPr>
          <p:nvPr/>
        </p:nvCxnSpPr>
        <p:spPr>
          <a:xfrm flipH="1">
            <a:off x="2699792" y="3884707"/>
            <a:ext cx="864096" cy="5810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348880"/>
            <a:ext cx="1149765" cy="3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8722452" cy="7325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2.1  Identificação</a:t>
            </a:r>
          </a:p>
          <a:p>
            <a:pPr algn="just">
              <a:lnSpc>
                <a:spcPct val="130000"/>
              </a:lnSpc>
            </a:pPr>
            <a:endParaRPr lang="pt-BR" sz="16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9" y="1173240"/>
            <a:ext cx="8813422" cy="50640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14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6512" y="620688"/>
            <a:ext cx="8999984" cy="63640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550" dirty="0" smtClean="0"/>
              <a:t>Na </a:t>
            </a:r>
            <a:r>
              <a:rPr lang="pt-BR" sz="1550" dirty="0"/>
              <a:t>aba “Identificação do Programa” são apresentadas as características do programa em análise</a:t>
            </a:r>
            <a:r>
              <a:rPr lang="pt-BR" sz="1550" dirty="0" smtClean="0"/>
              <a:t>, relativas </a:t>
            </a:r>
            <a:r>
              <a:rPr lang="pt-BR" sz="1550" dirty="0"/>
              <a:t>a</a:t>
            </a:r>
            <a:r>
              <a:rPr lang="pt-BR" sz="1550" dirty="0" smtClean="0"/>
              <a:t>:</a:t>
            </a:r>
          </a:p>
          <a:p>
            <a:pPr algn="just">
              <a:lnSpc>
                <a:spcPct val="130000"/>
              </a:lnSpc>
            </a:pPr>
            <a:endParaRPr lang="pt-BR" sz="1000" dirty="0"/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550" b="1" dirty="0" smtClean="0"/>
              <a:t>Objetivo de Estado vinculado: </a:t>
            </a:r>
            <a:r>
              <a:rPr lang="pt-BR" sz="1550" dirty="0"/>
              <a:t>indica resultados desejados por e para a sociedade, os quais serão perseguidos pela Administração </a:t>
            </a:r>
            <a:r>
              <a:rPr lang="pt-BR" sz="1550" dirty="0" smtClean="0"/>
              <a:t>Pública.</a:t>
            </a:r>
          </a:p>
          <a:p>
            <a:pPr algn="just">
              <a:lnSpc>
                <a:spcPct val="130000"/>
              </a:lnSpc>
            </a:pPr>
            <a:endParaRPr lang="pt-BR" sz="1000" dirty="0" smtClean="0"/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550" b="1" dirty="0" smtClean="0"/>
              <a:t>Eixo vinculado: </a:t>
            </a:r>
            <a:r>
              <a:rPr lang="pt-BR" sz="1550" dirty="0"/>
              <a:t>organizam a estratégia, agregando as políticas públicas priorizadas para o quadriênio a partir de resultados afins, visando orientar a atuação da Administração Pública. O eixo é o elemento central de alinhamento e integração entre o PLP, o Plano de Governo e o PPA. </a:t>
            </a:r>
            <a:endParaRPr lang="pt-BR" sz="1550" dirty="0" smtClean="0"/>
          </a:p>
          <a:p>
            <a:pPr lvl="1" algn="just">
              <a:lnSpc>
                <a:spcPct val="130000"/>
              </a:lnSpc>
            </a:pPr>
            <a:r>
              <a:rPr lang="pt-BR" sz="1550" dirty="0" smtClean="0"/>
              <a:t>A </a:t>
            </a:r>
            <a:r>
              <a:rPr lang="pt-BR" sz="1550" dirty="0"/>
              <a:t>partir do agrupamento nos eixos, os programas de governo concorrerão para o alcance de um ou mais objetivos estratégicos, direta ou indiretamente, ainda que com maior ou menor grau de </a:t>
            </a:r>
            <a:r>
              <a:rPr lang="pt-BR" sz="1550" dirty="0" smtClean="0"/>
              <a:t>contribuição.</a:t>
            </a:r>
          </a:p>
          <a:p>
            <a:pPr algn="just">
              <a:lnSpc>
                <a:spcPct val="130000"/>
              </a:lnSpc>
            </a:pPr>
            <a:endParaRPr lang="pt-BR" sz="1000" dirty="0" smtClean="0"/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550" b="1" dirty="0"/>
              <a:t>UO Responsável pelo Programa: </a:t>
            </a:r>
            <a:r>
              <a:rPr lang="pt-BR" sz="1550" dirty="0"/>
              <a:t>consiste na denominação das estruturas administrativas responsáveis pelos dotação orçamentária e realização de Programas e Ações.</a:t>
            </a:r>
          </a:p>
          <a:p>
            <a:pPr algn="just">
              <a:lnSpc>
                <a:spcPct val="130000"/>
              </a:lnSpc>
            </a:pPr>
            <a:endParaRPr lang="pt-BR" sz="1000" dirty="0"/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550" b="1" dirty="0"/>
              <a:t>Responsável pelo Programa: </a:t>
            </a:r>
            <a:r>
              <a:rPr lang="pt-BR" sz="1550" dirty="0"/>
              <a:t>nome do usuário responsável pela execução do Programa.</a:t>
            </a:r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550" b="1" dirty="0"/>
              <a:t>Público alvo: </a:t>
            </a:r>
            <a:r>
              <a:rPr lang="pt-BR" sz="1550" dirty="0"/>
              <a:t>evidencia a quem estão direcionados diretamente os resultados do Programa – se à sociedade ou à estrutura e organização do Estado. </a:t>
            </a:r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550" b="1" dirty="0"/>
              <a:t>Tipo do Programa: </a:t>
            </a:r>
            <a:r>
              <a:rPr lang="pt-BR" sz="1550" dirty="0"/>
              <a:t>classificação quanto ao público beneficiário: Finalístico (beneficiam determinado segmento da sociedade) ou Gestão, Manutenção e Serviços ao Estado (beneficiam a estrutura e organização do Estado</a:t>
            </a:r>
            <a:r>
              <a:rPr lang="pt-BR" sz="1550" dirty="0" smtClean="0"/>
              <a:t>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4566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53" y="3600806"/>
            <a:ext cx="7452320" cy="31233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do Programa – RAG 2021</a:t>
            </a:r>
            <a:endParaRPr lang="pt-BR" sz="3200" b="1" dirty="0"/>
          </a:p>
        </p:txBody>
      </p:sp>
      <p:sp>
        <p:nvSpPr>
          <p:cNvPr id="13" name="Retângulo 12"/>
          <p:cNvSpPr/>
          <p:nvPr/>
        </p:nvSpPr>
        <p:spPr>
          <a:xfrm>
            <a:off x="-8615" y="348863"/>
            <a:ext cx="9144000" cy="333014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endParaRPr lang="pt-BR" sz="1200" dirty="0" smtClean="0"/>
          </a:p>
          <a:p>
            <a:pPr algn="just">
              <a:lnSpc>
                <a:spcPct val="130000"/>
              </a:lnSpc>
            </a:pPr>
            <a:r>
              <a:rPr lang="pt-BR" sz="1600" b="1" dirty="0"/>
              <a:t>2.2  </a:t>
            </a:r>
            <a:r>
              <a:rPr lang="pt-BR" sz="1600" b="1" dirty="0" smtClean="0"/>
              <a:t>Indicadores</a:t>
            </a:r>
            <a:endParaRPr lang="pt-BR" sz="1600" b="1" dirty="0"/>
          </a:p>
          <a:p>
            <a:pPr algn="just">
              <a:lnSpc>
                <a:spcPct val="130000"/>
              </a:lnSpc>
            </a:pPr>
            <a:r>
              <a:rPr lang="pt-BR" sz="1600" dirty="0" smtClean="0"/>
              <a:t>De </a:t>
            </a:r>
            <a:r>
              <a:rPr lang="pt-BR" sz="1600" dirty="0"/>
              <a:t>acordo com a metodologia do PPA </a:t>
            </a:r>
            <a:r>
              <a:rPr lang="pt-BR" sz="1600" dirty="0" smtClean="0"/>
              <a:t>atual, </a:t>
            </a:r>
            <a:r>
              <a:rPr lang="pt-BR" sz="1600" dirty="0"/>
              <a:t>a qual permite a adoção de mais de um objetivo para o Programa e mais de um indicador para cada objetivo, o avaliador deverá fazer a avaliação individual, de cada indicador.  </a:t>
            </a:r>
            <a:endParaRPr lang="pt-BR" sz="1600" dirty="0" smtClean="0"/>
          </a:p>
          <a:p>
            <a:pPr algn="just">
              <a:lnSpc>
                <a:spcPct val="130000"/>
              </a:lnSpc>
            </a:pPr>
            <a:endParaRPr lang="pt-BR" sz="1200" dirty="0" smtClean="0"/>
          </a:p>
          <a:p>
            <a:r>
              <a:rPr lang="pt-BR" sz="1600" dirty="0"/>
              <a:t>Passo a passo para realizar a avaliação de indicadores no RAG</a:t>
            </a:r>
            <a:r>
              <a:rPr lang="pt-BR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1º </a:t>
            </a:r>
            <a:r>
              <a:rPr lang="pt-BR" sz="1600" dirty="0"/>
              <a:t>Passo – Selecionar o objetivo;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/>
              <a:t>2º Passo – Selecionar o indicador;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/>
              <a:t>3º Passo – Informar o valor apurado no exercício;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/>
              <a:t>4º Passo – Informar a data de apuração, no formato dia/mês/ano;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/>
              <a:t>5º Passo – Responder o campo justificativa. </a:t>
            </a:r>
          </a:p>
        </p:txBody>
      </p:sp>
      <p:cxnSp>
        <p:nvCxnSpPr>
          <p:cNvPr id="9" name="Conector de seta reta 87"/>
          <p:cNvCxnSpPr>
            <a:cxnSpLocks/>
          </p:cNvCxnSpPr>
          <p:nvPr/>
        </p:nvCxnSpPr>
        <p:spPr>
          <a:xfrm flipH="1">
            <a:off x="5868144" y="5480504"/>
            <a:ext cx="517985" cy="406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351872" y="5812943"/>
            <a:ext cx="468146" cy="13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87"/>
          <p:cNvCxnSpPr>
            <a:cxnSpLocks/>
          </p:cNvCxnSpPr>
          <p:nvPr/>
        </p:nvCxnSpPr>
        <p:spPr>
          <a:xfrm flipH="1" flipV="1">
            <a:off x="1389719" y="4795492"/>
            <a:ext cx="566111" cy="3832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73447" y="4732823"/>
            <a:ext cx="468146" cy="13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6" name="Conector de seta reta 87"/>
          <p:cNvCxnSpPr>
            <a:cxnSpLocks/>
          </p:cNvCxnSpPr>
          <p:nvPr/>
        </p:nvCxnSpPr>
        <p:spPr>
          <a:xfrm flipH="1">
            <a:off x="7083313" y="5485248"/>
            <a:ext cx="517985" cy="406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228184" y="5812943"/>
            <a:ext cx="807003" cy="141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8" name="Conector de seta reta 87"/>
          <p:cNvCxnSpPr>
            <a:cxnSpLocks/>
          </p:cNvCxnSpPr>
          <p:nvPr/>
        </p:nvCxnSpPr>
        <p:spPr>
          <a:xfrm flipH="1">
            <a:off x="1389719" y="4116199"/>
            <a:ext cx="517985" cy="406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873447" y="4448638"/>
            <a:ext cx="468146" cy="13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0" name="Conector de seta reta 87"/>
          <p:cNvCxnSpPr>
            <a:cxnSpLocks/>
          </p:cNvCxnSpPr>
          <p:nvPr/>
        </p:nvCxnSpPr>
        <p:spPr>
          <a:xfrm flipH="1">
            <a:off x="3477951" y="5877272"/>
            <a:ext cx="517985" cy="406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965331" y="6227063"/>
            <a:ext cx="2454541" cy="1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2164</Words>
  <Application>Microsoft Office PowerPoint</Application>
  <PresentationFormat>Apresentação na tela (4:3)</PresentationFormat>
  <Paragraphs>207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Sigov</dc:title>
  <dc:creator>95145</dc:creator>
  <cp:lastModifiedBy>Maria Tereza Wichocki Monteiro</cp:lastModifiedBy>
  <cp:revision>446</cp:revision>
  <cp:lastPrinted>2021-01-11T14:46:32Z</cp:lastPrinted>
  <dcterms:created xsi:type="dcterms:W3CDTF">2014-12-09T13:54:31Z</dcterms:created>
  <dcterms:modified xsi:type="dcterms:W3CDTF">2021-10-18T19:14:10Z</dcterms:modified>
</cp:coreProperties>
</file>